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60" r:id="rId2"/>
    <p:sldId id="413" r:id="rId3"/>
    <p:sldId id="418" r:id="rId4"/>
    <p:sldId id="414" r:id="rId5"/>
    <p:sldId id="339" r:id="rId6"/>
    <p:sldId id="391" r:id="rId7"/>
    <p:sldId id="419" r:id="rId8"/>
    <p:sldId id="402" r:id="rId9"/>
    <p:sldId id="410" r:id="rId10"/>
    <p:sldId id="450" r:id="rId11"/>
    <p:sldId id="451" r:id="rId12"/>
    <p:sldId id="452" r:id="rId13"/>
    <p:sldId id="436" r:id="rId14"/>
    <p:sldId id="435" r:id="rId15"/>
    <p:sldId id="433" r:id="rId16"/>
    <p:sldId id="454" r:id="rId17"/>
    <p:sldId id="437" r:id="rId18"/>
    <p:sldId id="394" r:id="rId19"/>
    <p:sldId id="427" r:id="rId20"/>
    <p:sldId id="412" r:id="rId21"/>
    <p:sldId id="393" r:id="rId22"/>
    <p:sldId id="429" r:id="rId23"/>
    <p:sldId id="462" r:id="rId24"/>
    <p:sldId id="405" r:id="rId25"/>
    <p:sldId id="458" r:id="rId26"/>
    <p:sldId id="459" r:id="rId27"/>
    <p:sldId id="460" r:id="rId28"/>
    <p:sldId id="461" r:id="rId29"/>
    <p:sldId id="440" r:id="rId30"/>
    <p:sldId id="423" r:id="rId31"/>
    <p:sldId id="445" r:id="rId32"/>
    <p:sldId id="374" r:id="rId33"/>
    <p:sldId id="376" r:id="rId34"/>
    <p:sldId id="380" r:id="rId35"/>
    <p:sldId id="415" r:id="rId36"/>
    <p:sldId id="463" r:id="rId37"/>
    <p:sldId id="416" r:id="rId38"/>
    <p:sldId id="456" r:id="rId39"/>
    <p:sldId id="457" r:id="rId40"/>
    <p:sldId id="444" r:id="rId41"/>
    <p:sldId id="443" r:id="rId42"/>
    <p:sldId id="432" r:id="rId43"/>
    <p:sldId id="448" r:id="rId44"/>
    <p:sldId id="446" r:id="rId45"/>
    <p:sldId id="449" r:id="rId46"/>
    <p:sldId id="311" r:id="rId47"/>
    <p:sldId id="327" r:id="rId4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8803" autoAdjust="0"/>
  </p:normalViewPr>
  <p:slideViewPr>
    <p:cSldViewPr>
      <p:cViewPr>
        <p:scale>
          <a:sx n="45" d="100"/>
          <a:sy n="45" d="100"/>
        </p:scale>
        <p:origin x="-133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71" tIns="46137" rIns="92271" bIns="46137" rtlCol="0"/>
          <a:lstStyle>
            <a:lvl1pPr algn="l">
              <a:defRPr sz="11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71" tIns="46137" rIns="92271" bIns="46137" rtlCol="0"/>
          <a:lstStyle>
            <a:lvl1pPr algn="r">
              <a:defRPr sz="1100"/>
            </a:lvl1pPr>
          </a:lstStyle>
          <a:p>
            <a:fld id="{6FE177C0-3B84-4CF1-AACC-3BDA6F732F1A}" type="datetimeFigureOut">
              <a:rPr lang="en-US" smtClean="0"/>
              <a:t>11/2/2017</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71" tIns="46137" rIns="92271" bIns="46137"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71" tIns="46137" rIns="92271" bIns="461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271" tIns="46137" rIns="92271" bIns="4613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71" tIns="46137" rIns="92271" bIns="46137" rtlCol="0" anchor="b"/>
          <a:lstStyle>
            <a:lvl1pPr algn="r">
              <a:defRPr sz="1100"/>
            </a:lvl1pPr>
          </a:lstStyle>
          <a:p>
            <a:fld id="{EFC388AA-8750-4BCB-B69A-D2546A46FD34}" type="slidenum">
              <a:rPr lang="en-US" smtClean="0"/>
              <a:t>‹#›</a:t>
            </a:fld>
            <a:endParaRPr lang="en-US" dirty="0"/>
          </a:p>
        </p:txBody>
      </p:sp>
    </p:spTree>
    <p:extLst>
      <p:ext uri="{BB962C8B-B14F-4D97-AF65-F5344CB8AC3E}">
        <p14:creationId xmlns:p14="http://schemas.microsoft.com/office/powerpoint/2010/main" val="37719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33162423-C4BD-42EB-8FBD-5D8F1709D405}" type="slidenum">
              <a:rPr lang="en-US" altLang="en-US" smtClean="0"/>
              <a:pPr eaLnBrk="1" hangingPunct="1"/>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IBHS has added low-level tornados to this document</a:t>
            </a:r>
            <a:r>
              <a:rPr lang="en-US" baseline="0" dirty="0" smtClean="0">
                <a:solidFill>
                  <a:srgbClr val="00B050"/>
                </a:solidFill>
                <a:latin typeface="Cambria" pitchFamily="18" charset="0"/>
              </a:rPr>
              <a:t>.</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10</a:t>
            </a:fld>
            <a:endParaRPr lang="en-US" altLang="en-US" dirty="0">
              <a:solidFill>
                <a:prstClr val="black"/>
              </a:solidFill>
            </a:endParaRPr>
          </a:p>
        </p:txBody>
      </p:sp>
    </p:spTree>
    <p:extLst>
      <p:ext uri="{BB962C8B-B14F-4D97-AF65-F5344CB8AC3E}">
        <p14:creationId xmlns:p14="http://schemas.microsoft.com/office/powerpoint/2010/main" val="71390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11</a:t>
            </a:fld>
            <a:endParaRPr lang="en-US" altLang="en-US" dirty="0">
              <a:solidFill>
                <a:prstClr val="black"/>
              </a:solidFill>
            </a:endParaRPr>
          </a:p>
        </p:txBody>
      </p:sp>
    </p:spTree>
    <p:extLst>
      <p:ext uri="{BB962C8B-B14F-4D97-AF65-F5344CB8AC3E}">
        <p14:creationId xmlns:p14="http://schemas.microsoft.com/office/powerpoint/2010/main" val="384696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Mike to give me content for three slides</a:t>
            </a:r>
            <a:r>
              <a:rPr lang="en-US" baseline="0" dirty="0" smtClean="0">
                <a:solidFill>
                  <a:srgbClr val="00B050"/>
                </a:solidFill>
                <a:latin typeface="Cambria" pitchFamily="18" charset="0"/>
              </a:rPr>
              <a:t>.</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12</a:t>
            </a:fld>
            <a:endParaRPr lang="en-US" altLang="en-US" dirty="0">
              <a:solidFill>
                <a:prstClr val="black"/>
              </a:solidFill>
            </a:endParaRPr>
          </a:p>
        </p:txBody>
      </p:sp>
    </p:spTree>
    <p:extLst>
      <p:ext uri="{BB962C8B-B14F-4D97-AF65-F5344CB8AC3E}">
        <p14:creationId xmlns:p14="http://schemas.microsoft.com/office/powerpoint/2010/main" val="187774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Mike Silvers has</a:t>
            </a:r>
            <a:r>
              <a:rPr lang="en-US" baseline="0" dirty="0" smtClean="0">
                <a:solidFill>
                  <a:srgbClr val="00B050"/>
                </a:solidFill>
                <a:latin typeface="Cambria" pitchFamily="18" charset="0"/>
              </a:rPr>
              <a:t> accepted the new position [don’t tell this until it is announced]</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13</a:t>
            </a:fld>
            <a:endParaRPr lang="en-US"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Mike to edit this slide and update.</a:t>
            </a:r>
          </a:p>
          <a:p>
            <a:pPr>
              <a:defRPr/>
            </a:pPr>
            <a:r>
              <a:rPr lang="en-US" dirty="0" smtClean="0">
                <a:solidFill>
                  <a:srgbClr val="00B050"/>
                </a:solidFill>
                <a:latin typeface="Cambria" pitchFamily="18" charset="0"/>
              </a:rPr>
              <a:t>OGCV process makes this</a:t>
            </a:r>
            <a:r>
              <a:rPr lang="en-US" baseline="0" dirty="0" smtClean="0">
                <a:solidFill>
                  <a:srgbClr val="00B050"/>
                </a:solidFill>
                <a:latin typeface="Cambria" pitchFamily="18" charset="0"/>
              </a:rPr>
              <a:t> even more important.</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14</a:t>
            </a:fld>
            <a:endParaRPr lang="en-US"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15</a:t>
            </a:fld>
            <a:endParaRPr lang="en-US"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16</a:t>
            </a:fld>
            <a:endParaRPr lang="en-US" altLang="en-US" dirty="0">
              <a:solidFill>
                <a:prstClr val="black"/>
              </a:solidFill>
            </a:endParaRPr>
          </a:p>
        </p:txBody>
      </p:sp>
    </p:spTree>
    <p:extLst>
      <p:ext uri="{BB962C8B-B14F-4D97-AF65-F5344CB8AC3E}">
        <p14:creationId xmlns:p14="http://schemas.microsoft.com/office/powerpoint/2010/main" val="2188551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Mention that there will be</a:t>
            </a:r>
            <a:r>
              <a:rPr lang="en-US" baseline="0" dirty="0" smtClean="0">
                <a:solidFill>
                  <a:srgbClr val="00B050"/>
                </a:solidFill>
                <a:latin typeface="Cambria" pitchFamily="18" charset="0"/>
              </a:rPr>
              <a:t> an update on RICOWI Best Practices project in Technical Affairs report.</a:t>
            </a:r>
            <a:r>
              <a:rPr lang="en-US" dirty="0" smtClean="0">
                <a:solidFill>
                  <a:srgbClr val="00B050"/>
                </a:solidFill>
                <a:latin typeface="Cambria" pitchFamily="18" charset="0"/>
              </a:rPr>
              <a:t> </a:t>
            </a:r>
          </a:p>
          <a:p>
            <a:pPr>
              <a:defRPr/>
            </a:pPr>
            <a:r>
              <a:rPr lang="en-US" dirty="0" smtClean="0">
                <a:solidFill>
                  <a:srgbClr val="00B050"/>
                </a:solidFill>
                <a:latin typeface="Cambria" pitchFamily="18" charset="0"/>
              </a:rPr>
              <a:t>Other organizations are</a:t>
            </a:r>
            <a:r>
              <a:rPr lang="en-US" baseline="0" dirty="0" smtClean="0">
                <a:solidFill>
                  <a:srgbClr val="00B050"/>
                </a:solidFill>
                <a:latin typeface="Cambria" pitchFamily="18" charset="0"/>
              </a:rPr>
              <a:t> investigating building damage from Irma.</a:t>
            </a:r>
          </a:p>
          <a:p>
            <a:pPr>
              <a:defRPr/>
            </a:pPr>
            <a:r>
              <a:rPr lang="en-US" baseline="0" dirty="0" smtClean="0">
                <a:solidFill>
                  <a:srgbClr val="00B050"/>
                </a:solidFill>
                <a:latin typeface="Cambria" pitchFamily="18" charset="0"/>
              </a:rPr>
              <a:t>Mike agreed to make sure RICOWI will communicate their results to Florida Building Commission.</a:t>
            </a:r>
          </a:p>
          <a:p>
            <a:pPr>
              <a:defRPr/>
            </a:pPr>
            <a:r>
              <a:rPr lang="en-US" baseline="0" dirty="0" smtClean="0">
                <a:solidFill>
                  <a:srgbClr val="00B050"/>
                </a:solidFill>
                <a:latin typeface="Cambria" pitchFamily="18" charset="0"/>
              </a:rPr>
              <a:t>BOAF, U of F, FEMA, and others are making assessments. </a:t>
            </a:r>
          </a:p>
          <a:p>
            <a:pPr>
              <a:defRPr/>
            </a:pPr>
            <a:r>
              <a:rPr lang="en-US" baseline="0" dirty="0" smtClean="0">
                <a:solidFill>
                  <a:srgbClr val="00B050"/>
                </a:solidFill>
                <a:latin typeface="Cambria" pitchFamily="18" charset="0"/>
              </a:rPr>
              <a:t>Unofficial message is that governor of Florida ordered 100,000 blue tarps, but they are not being used.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17</a:t>
            </a:fld>
            <a:endParaRPr lang="en-US"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388AA-8750-4BCB-B69A-D2546A46FD34}" type="slidenum">
              <a:rPr lang="en-US" smtClean="0"/>
              <a:t>18</a:t>
            </a:fld>
            <a:endParaRPr lang="en-US" dirty="0"/>
          </a:p>
        </p:txBody>
      </p:sp>
    </p:spTree>
    <p:extLst>
      <p:ext uri="{BB962C8B-B14F-4D97-AF65-F5344CB8AC3E}">
        <p14:creationId xmlns:p14="http://schemas.microsoft.com/office/powerpoint/2010/main" val="200044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B050"/>
                </a:solidFill>
                <a:latin typeface="Calibri" panose="020F0502020204030204" pitchFamily="34" charset="0"/>
              </a:rPr>
              <a:t>ARMA may submit ventilation proposal for Vapor Diffusion Ports</a:t>
            </a:r>
          </a:p>
          <a:p>
            <a:pPr>
              <a:defRPr/>
            </a:pPr>
            <a:endParaRPr lang="en-US" baseline="0" dirty="0" smtClean="0">
              <a:solidFill>
                <a:srgbClr val="00B050"/>
              </a:solidFill>
              <a:latin typeface="Cambria" pitchFamily="18" charset="0"/>
            </a:endParaRPr>
          </a:p>
          <a:p>
            <a:pPr>
              <a:defRPr/>
            </a:pPr>
            <a:r>
              <a:rPr lang="en-US" baseline="0" dirty="0" smtClean="0">
                <a:solidFill>
                  <a:srgbClr val="00B050"/>
                </a:solidFill>
                <a:latin typeface="Cambria" pitchFamily="18" charset="0"/>
              </a:rPr>
              <a:t>Anticipate ARMA activity in Group A to be primarily defensive in nature, i.e. responding to proposals advanced by other parties.</a:t>
            </a:r>
          </a:p>
          <a:p>
            <a:pPr>
              <a:defRPr/>
            </a:pPr>
            <a:endParaRPr lang="en-US" baseline="0" dirty="0" smtClean="0">
              <a:solidFill>
                <a:srgbClr val="00B050"/>
              </a:solidFill>
              <a:latin typeface="Cambria" pitchFamily="18" charset="0"/>
            </a:endParaRPr>
          </a:p>
          <a:p>
            <a:pPr>
              <a:defRPr/>
            </a:pPr>
            <a:r>
              <a:rPr lang="en-US" baseline="0" dirty="0" smtClean="0">
                <a:solidFill>
                  <a:srgbClr val="00B050"/>
                </a:solidFill>
                <a:latin typeface="Cambria" pitchFamily="18" charset="0"/>
              </a:rPr>
              <a:t>Change in procedures were brought about in strong part by outcry over how adoption of ASCE 7-16 was handled.</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19</a:t>
            </a:fld>
            <a:endParaRPr lang="en-US"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a:t>
            </a:fld>
            <a:endParaRPr lang="en-US"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baseline="0"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20</a:t>
            </a:fld>
            <a:endParaRPr lang="en-US"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aseline="0" dirty="0" smtClean="0">
                <a:solidFill>
                  <a:srgbClr val="00B050"/>
                </a:solidFill>
                <a:latin typeface="Cambria" pitchFamily="18" charset="0"/>
              </a:rPr>
              <a:t>As of 10/6, no need for a glitch cycle. Very unlikely there will be a glitch cycle. They will begin adoption process for 2018 I-codes next year.</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21</a:t>
            </a:fld>
            <a:endParaRPr lang="en-US"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aseline="0" dirty="0" smtClean="0">
                <a:solidFill>
                  <a:srgbClr val="00B050"/>
                </a:solidFill>
                <a:latin typeface="Cambria" pitchFamily="18" charset="0"/>
              </a:rPr>
              <a:t>Other changes to required voting majorities and size/makeup of the commission did not become part of the new statute.</a:t>
            </a:r>
          </a:p>
          <a:p>
            <a:pPr>
              <a:defRPr/>
            </a:pPr>
            <a:r>
              <a:rPr lang="en-US" baseline="0" dirty="0" smtClean="0">
                <a:solidFill>
                  <a:srgbClr val="00B050"/>
                </a:solidFill>
                <a:latin typeface="Cambria" pitchFamily="18" charset="0"/>
              </a:rPr>
              <a:t>Under the former process, if we got a change done in ICC it generally flowed into Florida codes without difficulty. Under the new system, we will have to sell all the changes in Florida.</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22</a:t>
            </a:fld>
            <a:endParaRPr lang="en-US"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aseline="0" dirty="0" smtClean="0">
                <a:solidFill>
                  <a:srgbClr val="00B050"/>
                </a:solidFill>
                <a:latin typeface="Cambria" pitchFamily="18" charset="0"/>
              </a:rPr>
              <a:t>Other changes to required voting majorities and size/makeup of the commission did not become part of the new statute.</a:t>
            </a:r>
          </a:p>
          <a:p>
            <a:pPr>
              <a:defRPr/>
            </a:pPr>
            <a:r>
              <a:rPr lang="en-US" baseline="0" dirty="0" smtClean="0">
                <a:solidFill>
                  <a:srgbClr val="00B050"/>
                </a:solidFill>
                <a:latin typeface="Cambria" pitchFamily="18" charset="0"/>
              </a:rPr>
              <a:t>Under the former process, if we got a change done in ICC it generally flowed into Florida codes without difficulty. Under the new system, we will have to sell all the changes in Florida.</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23</a:t>
            </a:fld>
            <a:endParaRPr lang="en-US"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388AA-8750-4BCB-B69A-D2546A46FD34}" type="slidenum">
              <a:rPr lang="en-US" smtClean="0"/>
              <a:t>24</a:t>
            </a:fld>
            <a:endParaRPr lang="en-US" dirty="0"/>
          </a:p>
        </p:txBody>
      </p:sp>
    </p:spTree>
    <p:extLst>
      <p:ext uri="{BB962C8B-B14F-4D97-AF65-F5344CB8AC3E}">
        <p14:creationId xmlns:p14="http://schemas.microsoft.com/office/powerpoint/2010/main" val="200044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25</a:t>
            </a:fld>
            <a:endParaRPr lang="en-US"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26</a:t>
            </a:fld>
            <a:endParaRPr lang="en-US"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Recognize</a:t>
            </a:r>
            <a:r>
              <a:rPr lang="en-US" baseline="0" dirty="0" smtClean="0">
                <a:solidFill>
                  <a:srgbClr val="00B050"/>
                </a:solidFill>
                <a:latin typeface="Cambria" pitchFamily="18" charset="0"/>
              </a:rPr>
              <a:t> Type III D4869 in addition to Type IV.</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27</a:t>
            </a:fld>
            <a:endParaRPr lang="en-US"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Cambria" pitchFamily="18" charset="0"/>
              </a:rPr>
              <a:t>ARMA is working to ensure consistency between</a:t>
            </a:r>
            <a:r>
              <a:rPr lang="en-US" baseline="0" dirty="0" smtClean="0">
                <a:solidFill>
                  <a:srgbClr val="00B050"/>
                </a:solidFill>
                <a:latin typeface="Cambria" pitchFamily="18" charset="0"/>
              </a:rPr>
              <a:t> RESNET 301 and code requirements for the applicable standards for roofing reflectance.</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28</a:t>
            </a:fld>
            <a:endParaRPr lang="en-US"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baseline="0"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29</a:t>
            </a:fld>
            <a:endParaRPr lang="en-US"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388AA-8750-4BCB-B69A-D2546A46FD34}" type="slidenum">
              <a:rPr lang="en-US" smtClean="0"/>
              <a:t>3</a:t>
            </a:fld>
            <a:endParaRPr lang="en-US" dirty="0"/>
          </a:p>
        </p:txBody>
      </p:sp>
    </p:spTree>
    <p:extLst>
      <p:ext uri="{BB962C8B-B14F-4D97-AF65-F5344CB8AC3E}">
        <p14:creationId xmlns:p14="http://schemas.microsoft.com/office/powerpoint/2010/main" val="3220084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aseline="0" dirty="0" smtClean="0">
                <a:solidFill>
                  <a:srgbClr val="00B050"/>
                </a:solidFill>
                <a:latin typeface="Cambria" pitchFamily="18" charset="0"/>
              </a:rPr>
              <a:t>These are the Tier 2 requirements of </a:t>
            </a:r>
            <a:r>
              <a:rPr lang="en-US" baseline="0" dirty="0" err="1" smtClean="0">
                <a:solidFill>
                  <a:srgbClr val="00B050"/>
                </a:solidFill>
                <a:latin typeface="Cambria" pitchFamily="18" charset="0"/>
              </a:rPr>
              <a:t>CalGreen</a:t>
            </a:r>
            <a:r>
              <a:rPr lang="en-US" baseline="0" dirty="0" smtClean="0">
                <a:solidFill>
                  <a:srgbClr val="00B050"/>
                </a:solidFill>
                <a:latin typeface="Cambria" pitchFamily="18" charset="0"/>
              </a:rPr>
              <a:t>, which are voluntary rather than mandatory.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30</a:t>
            </a:fld>
            <a:endParaRPr lang="en-US"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aseline="0" dirty="0" smtClean="0">
                <a:solidFill>
                  <a:srgbClr val="00B050"/>
                </a:solidFill>
                <a:latin typeface="Cambria" pitchFamily="18" charset="0"/>
              </a:rPr>
              <a:t>Mike to take CEC over to RESNET slides.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31</a:t>
            </a:fld>
            <a:endParaRPr lang="en-US"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32</a:t>
            </a:fld>
            <a:endParaRPr lang="en-US"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Mike to fill in info here.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33</a:t>
            </a:fld>
            <a:endParaRPr lang="en-US" alt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TBD</a:t>
            </a:r>
            <a:r>
              <a:rPr lang="en-US" baseline="0" dirty="0" smtClean="0">
                <a:solidFill>
                  <a:srgbClr val="00B050"/>
                </a:solidFill>
                <a:latin typeface="Cambria" pitchFamily="18" charset="0"/>
              </a:rPr>
              <a:t> whether this project will continue in future years. Selection of research projects will take place next year.</a:t>
            </a:r>
          </a:p>
          <a:p>
            <a:pPr>
              <a:defRPr/>
            </a:pPr>
            <a:r>
              <a:rPr lang="en-US" dirty="0" smtClean="0">
                <a:solidFill>
                  <a:srgbClr val="00B050"/>
                </a:solidFill>
                <a:latin typeface="Cambria" pitchFamily="18" charset="0"/>
              </a:rPr>
              <a:t>Dr. Bill Miller, ORNL</a:t>
            </a:r>
          </a:p>
          <a:p>
            <a:pPr>
              <a:defRPr/>
            </a:pPr>
            <a:r>
              <a:rPr lang="en-US" dirty="0" smtClean="0">
                <a:solidFill>
                  <a:srgbClr val="00B050"/>
                </a:solidFill>
                <a:latin typeface="Cambria" pitchFamily="18" charset="0"/>
              </a:rPr>
              <a:t>Dr. David </a:t>
            </a:r>
            <a:r>
              <a:rPr lang="en-US" dirty="0" err="1" smtClean="0">
                <a:solidFill>
                  <a:srgbClr val="00B050"/>
                </a:solidFill>
                <a:latin typeface="Cambria" pitchFamily="18" charset="0"/>
              </a:rPr>
              <a:t>Prevatt</a:t>
            </a:r>
            <a:r>
              <a:rPr lang="en-US" dirty="0" smtClean="0">
                <a:solidFill>
                  <a:srgbClr val="00B050"/>
                </a:solidFill>
                <a:latin typeface="Cambria" pitchFamily="18" charset="0"/>
              </a:rPr>
              <a:t>,</a:t>
            </a:r>
            <a:r>
              <a:rPr lang="en-US" baseline="0" dirty="0" smtClean="0">
                <a:solidFill>
                  <a:srgbClr val="00B050"/>
                </a:solidFill>
                <a:latin typeface="Cambria" pitchFamily="18" charset="0"/>
              </a:rPr>
              <a:t> U of F</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34</a:t>
            </a:fld>
            <a:endParaRPr lang="en-US" alt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35</a:t>
            </a:fld>
            <a:endParaRPr lang="en-US"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baseline="0"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36</a:t>
            </a:fld>
            <a:endParaRPr lang="en-US" alt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Standard</a:t>
            </a:r>
            <a:r>
              <a:rPr lang="en-US" baseline="0" dirty="0" smtClean="0">
                <a:solidFill>
                  <a:srgbClr val="00B050"/>
                </a:solidFill>
                <a:latin typeface="Cambria" pitchFamily="18" charset="0"/>
              </a:rPr>
              <a:t> has been delayed but trying to complete this year.</a:t>
            </a:r>
          </a:p>
          <a:p>
            <a:pPr>
              <a:defRPr/>
            </a:pPr>
            <a:r>
              <a:rPr lang="en-US" baseline="0" dirty="0" smtClean="0">
                <a:solidFill>
                  <a:srgbClr val="00B050"/>
                </a:solidFill>
                <a:latin typeface="Cambria" pitchFamily="18" charset="0"/>
              </a:rPr>
              <a:t>A proposed scope increase has taken place. </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37</a:t>
            </a:fld>
            <a:endParaRPr lang="en-US" alt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38</a:t>
            </a:fld>
            <a:endParaRPr lang="en-US" alt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39</a:t>
            </a:fld>
            <a:endParaRPr lang="en-US"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71210748-8B84-43DC-B585-D35747B17B90}" type="slidenum">
              <a:rPr lang="en-US" altLang="en-US" smtClean="0"/>
              <a:pPr eaLnBrk="1" hangingPunct="1"/>
              <a:t>4</a:t>
            </a:fld>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40</a:t>
            </a:fld>
            <a:endParaRPr lang="en-US"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Estimated cost to participate in the test program is $5-10,000.</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41</a:t>
            </a:fld>
            <a:endParaRPr lang="en-US" alt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388AA-8750-4BCB-B69A-D2546A46FD34}" type="slidenum">
              <a:rPr lang="en-US" smtClean="0"/>
              <a:t>42</a:t>
            </a:fld>
            <a:endParaRPr lang="en-US" dirty="0"/>
          </a:p>
        </p:txBody>
      </p:sp>
    </p:spTree>
    <p:extLst>
      <p:ext uri="{BB962C8B-B14F-4D97-AF65-F5344CB8AC3E}">
        <p14:creationId xmlns:p14="http://schemas.microsoft.com/office/powerpoint/2010/main" val="2000444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43</a:t>
            </a:fld>
            <a:endParaRPr lang="en-US" alt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44</a:t>
            </a:fld>
            <a:endParaRPr lang="en-US" alt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45</a:t>
            </a:fld>
            <a:endParaRPr lang="en-US" alt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774" indent="-282990" eaLnBrk="0" hangingPunct="0">
              <a:defRPr>
                <a:solidFill>
                  <a:schemeClr val="tx1"/>
                </a:solidFill>
                <a:latin typeface="Arial" charset="0"/>
                <a:cs typeface="Arial" charset="0"/>
              </a:defRPr>
            </a:lvl2pPr>
            <a:lvl3pPr marL="1131961" indent="-226392" eaLnBrk="0" hangingPunct="0">
              <a:defRPr>
                <a:solidFill>
                  <a:schemeClr val="tx1"/>
                </a:solidFill>
                <a:latin typeface="Arial" charset="0"/>
                <a:cs typeface="Arial" charset="0"/>
              </a:defRPr>
            </a:lvl3pPr>
            <a:lvl4pPr marL="1584745" indent="-226392" eaLnBrk="0" hangingPunct="0">
              <a:defRPr>
                <a:solidFill>
                  <a:schemeClr val="tx1"/>
                </a:solidFill>
                <a:latin typeface="Arial" charset="0"/>
                <a:cs typeface="Arial" charset="0"/>
              </a:defRPr>
            </a:lvl4pPr>
            <a:lvl5pPr marL="2037528" indent="-226392" eaLnBrk="0" hangingPunct="0">
              <a:defRPr>
                <a:solidFill>
                  <a:schemeClr val="tx1"/>
                </a:solidFill>
                <a:latin typeface="Arial" charset="0"/>
                <a:cs typeface="Arial" charset="0"/>
              </a:defRPr>
            </a:lvl5pPr>
            <a:lvl6pPr marL="2490313" indent="-226392" eaLnBrk="0" fontAlgn="base" hangingPunct="0">
              <a:spcBef>
                <a:spcPct val="0"/>
              </a:spcBef>
              <a:spcAft>
                <a:spcPct val="0"/>
              </a:spcAft>
              <a:defRPr>
                <a:solidFill>
                  <a:schemeClr val="tx1"/>
                </a:solidFill>
                <a:latin typeface="Arial" charset="0"/>
                <a:cs typeface="Arial" charset="0"/>
              </a:defRPr>
            </a:lvl6pPr>
            <a:lvl7pPr marL="2943097" indent="-226392" eaLnBrk="0" fontAlgn="base" hangingPunct="0">
              <a:spcBef>
                <a:spcPct val="0"/>
              </a:spcBef>
              <a:spcAft>
                <a:spcPct val="0"/>
              </a:spcAft>
              <a:defRPr>
                <a:solidFill>
                  <a:schemeClr val="tx1"/>
                </a:solidFill>
                <a:latin typeface="Arial" charset="0"/>
                <a:cs typeface="Arial" charset="0"/>
              </a:defRPr>
            </a:lvl7pPr>
            <a:lvl8pPr marL="3395882" indent="-226392" eaLnBrk="0" fontAlgn="base" hangingPunct="0">
              <a:spcBef>
                <a:spcPct val="0"/>
              </a:spcBef>
              <a:spcAft>
                <a:spcPct val="0"/>
              </a:spcAft>
              <a:defRPr>
                <a:solidFill>
                  <a:schemeClr val="tx1"/>
                </a:solidFill>
                <a:latin typeface="Arial" charset="0"/>
                <a:cs typeface="Arial" charset="0"/>
              </a:defRPr>
            </a:lvl8pPr>
            <a:lvl9pPr marL="3848667" indent="-226392" eaLnBrk="0" fontAlgn="base" hangingPunct="0">
              <a:spcBef>
                <a:spcPct val="0"/>
              </a:spcBef>
              <a:spcAft>
                <a:spcPct val="0"/>
              </a:spcAft>
              <a:defRPr>
                <a:solidFill>
                  <a:schemeClr val="tx1"/>
                </a:solidFill>
                <a:latin typeface="Arial" charset="0"/>
                <a:cs typeface="Arial" charset="0"/>
              </a:defRPr>
            </a:lvl9pPr>
          </a:lstStyle>
          <a:p>
            <a:pPr eaLnBrk="1" hangingPunct="1"/>
            <a:fld id="{A0602F47-63B0-41D2-862C-B0613985B2C2}" type="slidenum">
              <a:rPr lang="en-US" altLang="en-US" smtClean="0"/>
              <a:pPr eaLnBrk="1" hangingPunct="1"/>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797" indent="-282999" eaLnBrk="0" hangingPunct="0">
              <a:defRPr>
                <a:solidFill>
                  <a:schemeClr val="tx1"/>
                </a:solidFill>
                <a:latin typeface="Arial" charset="0"/>
                <a:cs typeface="Arial" charset="0"/>
              </a:defRPr>
            </a:lvl2pPr>
            <a:lvl3pPr marL="1131997" indent="-226400" eaLnBrk="0" hangingPunct="0">
              <a:defRPr>
                <a:solidFill>
                  <a:schemeClr val="tx1"/>
                </a:solidFill>
                <a:latin typeface="Arial" charset="0"/>
                <a:cs typeface="Arial" charset="0"/>
              </a:defRPr>
            </a:lvl3pPr>
            <a:lvl4pPr marL="1584794" indent="-226400" eaLnBrk="0" hangingPunct="0">
              <a:defRPr>
                <a:solidFill>
                  <a:schemeClr val="tx1"/>
                </a:solidFill>
                <a:latin typeface="Arial" charset="0"/>
                <a:cs typeface="Arial" charset="0"/>
              </a:defRPr>
            </a:lvl4pPr>
            <a:lvl5pPr marL="2037593" indent="-226400" eaLnBrk="0" hangingPunct="0">
              <a:defRPr>
                <a:solidFill>
                  <a:schemeClr val="tx1"/>
                </a:solidFill>
                <a:latin typeface="Arial" charset="0"/>
                <a:cs typeface="Arial" charset="0"/>
              </a:defRPr>
            </a:lvl5pPr>
            <a:lvl6pPr marL="2490392" indent="-226400" eaLnBrk="0" fontAlgn="base" hangingPunct="0">
              <a:spcBef>
                <a:spcPct val="0"/>
              </a:spcBef>
              <a:spcAft>
                <a:spcPct val="0"/>
              </a:spcAft>
              <a:defRPr>
                <a:solidFill>
                  <a:schemeClr val="tx1"/>
                </a:solidFill>
                <a:latin typeface="Arial" charset="0"/>
                <a:cs typeface="Arial" charset="0"/>
              </a:defRPr>
            </a:lvl6pPr>
            <a:lvl7pPr marL="2943189" indent="-226400" eaLnBrk="0" fontAlgn="base" hangingPunct="0">
              <a:spcBef>
                <a:spcPct val="0"/>
              </a:spcBef>
              <a:spcAft>
                <a:spcPct val="0"/>
              </a:spcAft>
              <a:defRPr>
                <a:solidFill>
                  <a:schemeClr val="tx1"/>
                </a:solidFill>
                <a:latin typeface="Arial" charset="0"/>
                <a:cs typeface="Arial" charset="0"/>
              </a:defRPr>
            </a:lvl7pPr>
            <a:lvl8pPr marL="3395988" indent="-226400" eaLnBrk="0" fontAlgn="base" hangingPunct="0">
              <a:spcBef>
                <a:spcPct val="0"/>
              </a:spcBef>
              <a:spcAft>
                <a:spcPct val="0"/>
              </a:spcAft>
              <a:defRPr>
                <a:solidFill>
                  <a:schemeClr val="tx1"/>
                </a:solidFill>
                <a:latin typeface="Arial" charset="0"/>
                <a:cs typeface="Arial" charset="0"/>
              </a:defRPr>
            </a:lvl8pPr>
            <a:lvl9pPr marL="3848786" indent="-226400" eaLnBrk="0" fontAlgn="base" hangingPunct="0">
              <a:spcBef>
                <a:spcPct val="0"/>
              </a:spcBef>
              <a:spcAft>
                <a:spcPct val="0"/>
              </a:spcAft>
              <a:defRPr>
                <a:solidFill>
                  <a:schemeClr val="tx1"/>
                </a:solidFill>
                <a:latin typeface="Arial" charset="0"/>
                <a:cs typeface="Arial" charset="0"/>
              </a:defRPr>
            </a:lvl9pPr>
          </a:lstStyle>
          <a:p>
            <a:pPr eaLnBrk="1" hangingPunct="1"/>
            <a:fld id="{8164F632-01F6-458B-B819-FB9FC6BC5B41}" type="slidenum">
              <a:rPr lang="en-US" altLang="en-US" smtClean="0"/>
              <a:pPr eaLnBrk="1" hangingPunct="1"/>
              <a:t>47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B050"/>
                </a:solidFill>
                <a:latin typeface="Cambria" pitchFamily="18" charset="0"/>
              </a:rPr>
              <a:t>CSG</a:t>
            </a:r>
            <a:r>
              <a:rPr lang="en-US" baseline="0" dirty="0" smtClean="0">
                <a:solidFill>
                  <a:srgbClr val="00B050"/>
                </a:solidFill>
                <a:latin typeface="Cambria" pitchFamily="18" charset="0"/>
              </a:rPr>
              <a:t> will continue to handle code advocacy for VTF, but other activities (communication, publications, etc.) will fall under the Technical Affairs Committee.</a:t>
            </a: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5</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388AA-8750-4BCB-B69A-D2546A46FD34}" type="slidenum">
              <a:rPr lang="en-US" smtClean="0"/>
              <a:t>6</a:t>
            </a:fld>
            <a:endParaRPr lang="en-US" dirty="0"/>
          </a:p>
        </p:txBody>
      </p:sp>
    </p:spTree>
    <p:extLst>
      <p:ext uri="{BB962C8B-B14F-4D97-AF65-F5344CB8AC3E}">
        <p14:creationId xmlns:p14="http://schemas.microsoft.com/office/powerpoint/2010/main" val="200044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baseline="0"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7</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8</a:t>
            </a:fld>
            <a:endParaRPr lang="en-US"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solidFill>
                <a:srgbClr val="00B050"/>
              </a:solidFill>
              <a:latin typeface="Cambria"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5685" indent="-282954" eaLnBrk="0" hangingPunct="0">
              <a:defRPr>
                <a:solidFill>
                  <a:schemeClr val="tx1"/>
                </a:solidFill>
                <a:latin typeface="Arial" charset="0"/>
                <a:cs typeface="Arial" charset="0"/>
              </a:defRPr>
            </a:lvl2pPr>
            <a:lvl3pPr marL="1131822" indent="-226363" eaLnBrk="0" hangingPunct="0">
              <a:defRPr>
                <a:solidFill>
                  <a:schemeClr val="tx1"/>
                </a:solidFill>
                <a:latin typeface="Arial" charset="0"/>
                <a:cs typeface="Arial" charset="0"/>
              </a:defRPr>
            </a:lvl3pPr>
            <a:lvl4pPr marL="1584549" indent="-226363" eaLnBrk="0" hangingPunct="0">
              <a:defRPr>
                <a:solidFill>
                  <a:schemeClr val="tx1"/>
                </a:solidFill>
                <a:latin typeface="Arial" charset="0"/>
                <a:cs typeface="Arial" charset="0"/>
              </a:defRPr>
            </a:lvl4pPr>
            <a:lvl5pPr marL="2037280" indent="-226363" eaLnBrk="0" hangingPunct="0">
              <a:defRPr>
                <a:solidFill>
                  <a:schemeClr val="tx1"/>
                </a:solidFill>
                <a:latin typeface="Arial" charset="0"/>
                <a:cs typeface="Arial" charset="0"/>
              </a:defRPr>
            </a:lvl5pPr>
            <a:lvl6pPr marL="2490008" indent="-226363" eaLnBrk="0" fontAlgn="base" hangingPunct="0">
              <a:spcBef>
                <a:spcPct val="0"/>
              </a:spcBef>
              <a:spcAft>
                <a:spcPct val="0"/>
              </a:spcAft>
              <a:defRPr>
                <a:solidFill>
                  <a:schemeClr val="tx1"/>
                </a:solidFill>
                <a:latin typeface="Arial" charset="0"/>
                <a:cs typeface="Arial" charset="0"/>
              </a:defRPr>
            </a:lvl6pPr>
            <a:lvl7pPr marL="2942737" indent="-226363" eaLnBrk="0" fontAlgn="base" hangingPunct="0">
              <a:spcBef>
                <a:spcPct val="0"/>
              </a:spcBef>
              <a:spcAft>
                <a:spcPct val="0"/>
              </a:spcAft>
              <a:defRPr>
                <a:solidFill>
                  <a:schemeClr val="tx1"/>
                </a:solidFill>
                <a:latin typeface="Arial" charset="0"/>
                <a:cs typeface="Arial" charset="0"/>
              </a:defRPr>
            </a:lvl7pPr>
            <a:lvl8pPr marL="3395468" indent="-226363" eaLnBrk="0" fontAlgn="base" hangingPunct="0">
              <a:spcBef>
                <a:spcPct val="0"/>
              </a:spcBef>
              <a:spcAft>
                <a:spcPct val="0"/>
              </a:spcAft>
              <a:defRPr>
                <a:solidFill>
                  <a:schemeClr val="tx1"/>
                </a:solidFill>
                <a:latin typeface="Arial" charset="0"/>
                <a:cs typeface="Arial" charset="0"/>
              </a:defRPr>
            </a:lvl8pPr>
            <a:lvl9pPr marL="3848195" indent="-226363" eaLnBrk="0" fontAlgn="base" hangingPunct="0">
              <a:spcBef>
                <a:spcPct val="0"/>
              </a:spcBef>
              <a:spcAft>
                <a:spcPct val="0"/>
              </a:spcAft>
              <a:defRPr>
                <a:solidFill>
                  <a:schemeClr val="tx1"/>
                </a:solidFill>
                <a:latin typeface="Arial" charset="0"/>
                <a:cs typeface="Arial" charset="0"/>
              </a:defRPr>
            </a:lvl9pPr>
          </a:lstStyle>
          <a:p>
            <a:pPr eaLnBrk="1" hangingPunct="1"/>
            <a:fld id="{66CAD138-A40C-467E-87EE-5E2D03F61BE7}" type="slidenum">
              <a:rPr lang="en-US" altLang="en-US">
                <a:solidFill>
                  <a:prstClr val="black"/>
                </a:solidFill>
              </a:rPr>
              <a:pPr eaLnBrk="1" hangingPunct="1"/>
              <a:t>9</a:t>
            </a:fld>
            <a:endParaRPr lang="en-US"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a:p>
        </p:txBody>
      </p:sp>
    </p:spTree>
    <p:extLst>
      <p:ext uri="{BB962C8B-B14F-4D97-AF65-F5344CB8AC3E}">
        <p14:creationId xmlns:p14="http://schemas.microsoft.com/office/powerpoint/2010/main" val="258544382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874349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59598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135756"/>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0945834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39202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48818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7719343"/>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34402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097748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689308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151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Georgia" pitchFamily="18" charset="0"/>
          <a:cs typeface="Arial" charset="0"/>
        </a:defRPr>
      </a:lvl2pPr>
      <a:lvl3pPr algn="ctr" rtl="0" eaLnBrk="0" fontAlgn="base" hangingPunct="0">
        <a:spcBef>
          <a:spcPct val="0"/>
        </a:spcBef>
        <a:spcAft>
          <a:spcPct val="0"/>
        </a:spcAft>
        <a:defRPr sz="4000" b="1">
          <a:solidFill>
            <a:schemeClr val="bg1"/>
          </a:solidFill>
          <a:latin typeface="Georgia" pitchFamily="18" charset="0"/>
          <a:cs typeface="Arial" charset="0"/>
        </a:defRPr>
      </a:lvl3pPr>
      <a:lvl4pPr algn="ctr" rtl="0" eaLnBrk="0" fontAlgn="base" hangingPunct="0">
        <a:spcBef>
          <a:spcPct val="0"/>
        </a:spcBef>
        <a:spcAft>
          <a:spcPct val="0"/>
        </a:spcAft>
        <a:defRPr sz="4000" b="1">
          <a:solidFill>
            <a:schemeClr val="bg1"/>
          </a:solidFill>
          <a:latin typeface="Georgia" pitchFamily="18" charset="0"/>
          <a:cs typeface="Arial" charset="0"/>
        </a:defRPr>
      </a:lvl4pPr>
      <a:lvl5pPr algn="ctr" rtl="0" eaLnBrk="0" fontAlgn="base" hangingPunct="0">
        <a:spcBef>
          <a:spcPct val="0"/>
        </a:spcBef>
        <a:spcAft>
          <a:spcPct val="0"/>
        </a:spcAft>
        <a:defRPr sz="4000" b="1">
          <a:solidFill>
            <a:schemeClr val="bg1"/>
          </a:solidFill>
          <a:latin typeface="Georgia" pitchFamily="18" charset="0"/>
          <a:cs typeface="Arial" charset="0"/>
        </a:defRPr>
      </a:lvl5pPr>
      <a:lvl6pPr marL="457200" algn="ctr" rtl="0" fontAlgn="base">
        <a:spcBef>
          <a:spcPct val="0"/>
        </a:spcBef>
        <a:spcAft>
          <a:spcPct val="0"/>
        </a:spcAft>
        <a:defRPr sz="4000" b="1">
          <a:solidFill>
            <a:schemeClr val="bg1"/>
          </a:solidFill>
          <a:latin typeface="Georgia" pitchFamily="18" charset="0"/>
          <a:cs typeface="Arial" charset="0"/>
        </a:defRPr>
      </a:lvl6pPr>
      <a:lvl7pPr marL="914400" algn="ctr" rtl="0" fontAlgn="base">
        <a:spcBef>
          <a:spcPct val="0"/>
        </a:spcBef>
        <a:spcAft>
          <a:spcPct val="0"/>
        </a:spcAft>
        <a:defRPr sz="4000" b="1">
          <a:solidFill>
            <a:schemeClr val="bg1"/>
          </a:solidFill>
          <a:latin typeface="Georgia" pitchFamily="18" charset="0"/>
          <a:cs typeface="Arial" charset="0"/>
        </a:defRPr>
      </a:lvl7pPr>
      <a:lvl8pPr marL="1371600" algn="ctr" rtl="0" fontAlgn="base">
        <a:spcBef>
          <a:spcPct val="0"/>
        </a:spcBef>
        <a:spcAft>
          <a:spcPct val="0"/>
        </a:spcAft>
        <a:defRPr sz="4000" b="1">
          <a:solidFill>
            <a:schemeClr val="bg1"/>
          </a:solidFill>
          <a:latin typeface="Georgia" pitchFamily="18" charset="0"/>
          <a:cs typeface="Arial" charset="0"/>
        </a:defRPr>
      </a:lvl8pPr>
      <a:lvl9pPr marL="1828800" algn="ctr" rtl="0" fontAlgn="base">
        <a:spcBef>
          <a:spcPct val="0"/>
        </a:spcBef>
        <a:spcAft>
          <a:spcPct val="0"/>
        </a:spcAft>
        <a:defRPr sz="4000" b="1">
          <a:solidFill>
            <a:schemeClr val="bg1"/>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44780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dirty="0">
                <a:solidFill>
                  <a:srgbClr val="000000"/>
                </a:solidFill>
                <a:latin typeface="Cambria" panose="02040503050406030204" pitchFamily="18" charset="0"/>
              </a:rPr>
              <a:t>Codes Steering Group Report </a:t>
            </a:r>
            <a:br>
              <a:rPr lang="en-US" altLang="en-US" sz="4000" b="1" dirty="0">
                <a:solidFill>
                  <a:srgbClr val="000000"/>
                </a:solidFill>
                <a:latin typeface="Cambria" panose="02040503050406030204" pitchFamily="18" charset="0"/>
              </a:rPr>
            </a:br>
            <a:r>
              <a:rPr lang="en-US" altLang="en-US" sz="3600" b="1" dirty="0">
                <a:solidFill>
                  <a:srgbClr val="000000"/>
                </a:solidFill>
              </a:rPr>
              <a:t/>
            </a:r>
            <a:br>
              <a:rPr lang="en-US" altLang="en-US" sz="3600" b="1" dirty="0">
                <a:solidFill>
                  <a:srgbClr val="000000"/>
                </a:solidFill>
              </a:rPr>
            </a:br>
            <a:r>
              <a:rPr lang="en-US" altLang="en-US" sz="2800" b="1" dirty="0">
                <a:solidFill>
                  <a:srgbClr val="000000"/>
                </a:solidFill>
                <a:latin typeface="Cambria" panose="02040503050406030204" pitchFamily="18" charset="0"/>
              </a:rPr>
              <a:t>ARMA Board of </a:t>
            </a:r>
            <a:r>
              <a:rPr lang="en-US" altLang="en-US" sz="2800" b="1" dirty="0" smtClean="0">
                <a:solidFill>
                  <a:srgbClr val="000000"/>
                </a:solidFill>
                <a:latin typeface="Cambria" panose="02040503050406030204" pitchFamily="18" charset="0"/>
              </a:rPr>
              <a:t>Directors</a:t>
            </a:r>
            <a:r>
              <a:rPr lang="en-US" altLang="en-US" sz="2800" b="1" dirty="0">
                <a:solidFill>
                  <a:srgbClr val="000000"/>
                </a:solidFill>
                <a:latin typeface="Cambria" panose="02040503050406030204" pitchFamily="18" charset="0"/>
              </a:rPr>
              <a:t/>
            </a:r>
            <a:br>
              <a:rPr lang="en-US" altLang="en-US" sz="2800" b="1" dirty="0">
                <a:solidFill>
                  <a:srgbClr val="000000"/>
                </a:solidFill>
                <a:latin typeface="Cambria" panose="02040503050406030204" pitchFamily="18" charset="0"/>
              </a:rPr>
            </a:br>
            <a:r>
              <a:rPr lang="en-US" altLang="en-US" sz="2600" dirty="0" smtClean="0">
                <a:solidFill>
                  <a:srgbClr val="000000"/>
                </a:solidFill>
                <a:latin typeface="Calibri" pitchFamily="34" charset="0"/>
              </a:rPr>
              <a:t>November 2, 2017</a:t>
            </a:r>
          </a:p>
          <a:p>
            <a:pPr algn="ctr" eaLnBrk="1" hangingPunct="1"/>
            <a:r>
              <a:rPr lang="en-US" altLang="en-US" sz="2600" dirty="0" smtClean="0">
                <a:solidFill>
                  <a:srgbClr val="000000"/>
                </a:solidFill>
                <a:latin typeface="Calibri" pitchFamily="34" charset="0"/>
              </a:rPr>
              <a:t>Washington, DC</a:t>
            </a:r>
          </a:p>
          <a:p>
            <a:pPr algn="ctr" eaLnBrk="1" hangingPunct="1"/>
            <a:r>
              <a:rPr lang="en-US" altLang="en-US" sz="2600" b="1" dirty="0">
                <a:solidFill>
                  <a:srgbClr val="000000"/>
                </a:solidFill>
                <a:latin typeface="Calibri" pitchFamily="34" charset="0"/>
              </a:rPr>
              <a:t/>
            </a:r>
            <a:br>
              <a:rPr lang="en-US" altLang="en-US" sz="2600" b="1" dirty="0">
                <a:solidFill>
                  <a:srgbClr val="000000"/>
                </a:solidFill>
                <a:latin typeface="Calibri" pitchFamily="34" charset="0"/>
              </a:rPr>
            </a:br>
            <a:endParaRPr lang="en-US" altLang="en-US" sz="2600" b="1" dirty="0">
              <a:solidFill>
                <a:srgbClr val="000000"/>
              </a:solidFill>
              <a:latin typeface="Calibri" pitchFamily="34" charset="0"/>
            </a:endParaRPr>
          </a:p>
        </p:txBody>
      </p:sp>
      <p:sp>
        <p:nvSpPr>
          <p:cNvPr id="2051" name="Text Box 3"/>
          <p:cNvSpPr txBox="1">
            <a:spLocks noChangeArrowheads="1"/>
          </p:cNvSpPr>
          <p:nvPr/>
        </p:nvSpPr>
        <p:spPr bwMode="auto">
          <a:xfrm>
            <a:off x="0" y="4495800"/>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dirty="0">
                <a:latin typeface="Calibri" pitchFamily="34" charset="0"/>
              </a:rPr>
              <a:t>Aaron R. Phillips, TAMKO Building Products, Inc</a:t>
            </a:r>
            <a:r>
              <a:rPr lang="en-US" altLang="en-US" sz="2200" dirty="0" smtClean="0">
                <a:latin typeface="Calibri" pitchFamily="34" charset="0"/>
              </a:rPr>
              <a:t>.</a:t>
            </a:r>
            <a:endParaRPr lang="en-US" altLang="en-US" sz="2200" dirty="0">
              <a:latin typeface="Calibri" pitchFamily="34" charset="0"/>
            </a:endParaRPr>
          </a:p>
          <a:p>
            <a:pPr algn="ctr" eaLnBrk="1" hangingPunct="1"/>
            <a:r>
              <a:rPr lang="en-US" altLang="en-US" sz="2200" dirty="0">
                <a:latin typeface="Calibri" pitchFamily="34" charset="0"/>
              </a:rPr>
              <a:t>Michael Fischer, </a:t>
            </a:r>
            <a:r>
              <a:rPr lang="en-US" altLang="en-US" sz="2200" dirty="0" smtClean="0">
                <a:latin typeface="Calibri" pitchFamily="34" charset="0"/>
              </a:rPr>
              <a:t>Vice President </a:t>
            </a:r>
            <a:r>
              <a:rPr lang="en-US" altLang="en-US" sz="2200" dirty="0">
                <a:latin typeface="Calibri" pitchFamily="34" charset="0"/>
              </a:rPr>
              <a:t>of Codes and Regulatory </a:t>
            </a:r>
            <a:r>
              <a:rPr lang="en-US" altLang="en-US" sz="2200" dirty="0" smtClean="0">
                <a:latin typeface="Calibri" pitchFamily="34" charset="0"/>
              </a:rPr>
              <a:t>Compliance</a:t>
            </a:r>
          </a:p>
          <a:p>
            <a:pPr algn="ctr" eaLnBrk="1" hangingPunct="1"/>
            <a:r>
              <a:rPr lang="en-US" altLang="en-US" sz="2200" dirty="0" smtClean="0">
                <a:latin typeface="Calibri" pitchFamily="34" charset="0"/>
              </a:rPr>
              <a:t>Tim </a:t>
            </a:r>
            <a:r>
              <a:rPr lang="en-US" altLang="en-US" sz="2200" dirty="0" err="1" smtClean="0">
                <a:latin typeface="Calibri" pitchFamily="34" charset="0"/>
              </a:rPr>
              <a:t>McQuillen</a:t>
            </a:r>
            <a:r>
              <a:rPr lang="en-US" altLang="en-US" sz="2200" dirty="0" smtClean="0">
                <a:latin typeface="Calibri" pitchFamily="34" charset="0"/>
              </a:rPr>
              <a:t>, Director of Technical Services</a:t>
            </a:r>
          </a:p>
          <a:p>
            <a:pPr algn="ctr" eaLnBrk="1" hangingPunct="1"/>
            <a:r>
              <a:rPr lang="en-US" altLang="en-US" sz="2200" dirty="0" smtClean="0">
                <a:latin typeface="Calibri" pitchFamily="34" charset="0"/>
              </a:rPr>
              <a:t>Jim </a:t>
            </a:r>
            <a:r>
              <a:rPr lang="en-US" altLang="en-US" sz="2200" dirty="0" err="1" smtClean="0">
                <a:latin typeface="Calibri" pitchFamily="34" charset="0"/>
              </a:rPr>
              <a:t>Hilyard</a:t>
            </a:r>
            <a:r>
              <a:rPr lang="en-US" altLang="en-US" sz="2200" dirty="0" smtClean="0">
                <a:latin typeface="Calibri" pitchFamily="34" charset="0"/>
              </a:rPr>
              <a:t>, ARMA Consultant</a:t>
            </a:r>
            <a:endParaRPr lang="en-US" altLang="en-US" sz="2200" b="1" dirty="0" smtClean="0">
              <a:solidFill>
                <a:srgbClr val="FF0000"/>
              </a:solidFill>
              <a:latin typeface="Calibri" pitchFamily="34" charset="0"/>
            </a:endParaRPr>
          </a:p>
          <a:p>
            <a:pPr algn="ctr" eaLnBrk="1" hangingPunct="1"/>
            <a:r>
              <a:rPr lang="en-US" altLang="en-US" sz="2200" dirty="0" smtClean="0">
                <a:latin typeface="Calibri" pitchFamily="34" charset="0"/>
              </a:rPr>
              <a:t>Ally Peck, Staff Associate</a:t>
            </a:r>
          </a:p>
        </p:txBody>
      </p:sp>
    </p:spTree>
    <p:extLst>
      <p:ext uri="{BB962C8B-B14F-4D97-AF65-F5344CB8AC3E}">
        <p14:creationId xmlns:p14="http://schemas.microsoft.com/office/powerpoint/2010/main" val="3786430060"/>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Insurance Institute for </a:t>
            </a:r>
            <a:br>
              <a:rPr lang="en-US" altLang="en-US" sz="3200" dirty="0" smtClean="0"/>
            </a:br>
            <a:r>
              <a:rPr lang="en-US" altLang="en-US" sz="3200" dirty="0" smtClean="0"/>
              <a:t>Business and Home Safety</a:t>
            </a:r>
            <a:endParaRPr lang="en-US" altLang="en-US" sz="2400" dirty="0" smtClean="0"/>
          </a:p>
        </p:txBody>
      </p:sp>
      <p:sp>
        <p:nvSpPr>
          <p:cNvPr id="3" name="Text Box 3"/>
          <p:cNvSpPr txBox="1">
            <a:spLocks noChangeArrowheads="1"/>
          </p:cNvSpPr>
          <p:nvPr/>
        </p:nvSpPr>
        <p:spPr bwMode="auto">
          <a:xfrm>
            <a:off x="331788" y="1470025"/>
            <a:ext cx="8480425" cy="5078313"/>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FORTIFIED Home™ Program</a:t>
            </a:r>
          </a:p>
          <a:p>
            <a:pPr indent="-228600" eaLnBrk="1" fontAlgn="base" hangingPunct="1">
              <a:spcBef>
                <a:spcPct val="0"/>
              </a:spcBef>
              <a:spcAft>
                <a:spcPct val="0"/>
              </a:spcAft>
              <a:tabLst>
                <a:tab pos="341313" algn="l"/>
                <a:tab pos="8283575" algn="r"/>
              </a:tabLst>
              <a:defRPr/>
            </a:pPr>
            <a:endParaRPr lang="en-US" sz="2000" b="1" u="sng" dirty="0" smtClean="0">
              <a:solidFill>
                <a:srgbClr val="FF0000"/>
              </a:solidFill>
              <a:latin typeface="Cambria" panose="02040503050406030204" pitchFamily="18"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“IBHS </a:t>
            </a:r>
            <a:r>
              <a:rPr lang="en-US" sz="2000" dirty="0">
                <a:latin typeface="Calibri" panose="020F0502020204030204" pitchFamily="34" charset="0"/>
              </a:rPr>
              <a:t>created the FORTIFIED Home™ program to help strengthen homes from hurricanes, high winds, hail, and severe thunderstorms. Protect your home from natural disasters by using FORTIFIED </a:t>
            </a:r>
            <a:r>
              <a:rPr lang="en-US" sz="2000" dirty="0" smtClean="0">
                <a:latin typeface="Calibri" panose="020F0502020204030204" pitchFamily="34" charset="0"/>
              </a:rPr>
              <a:t>Home </a:t>
            </a:r>
            <a:r>
              <a:rPr lang="en-US" sz="2000" dirty="0">
                <a:latin typeface="Calibri" panose="020F0502020204030204" pitchFamily="34" charset="0"/>
              </a:rPr>
              <a:t>construction standards </a:t>
            </a:r>
            <a:r>
              <a:rPr lang="en-US" sz="2000" dirty="0" smtClean="0">
                <a:latin typeface="Calibri" panose="020F0502020204030204" pitchFamily="34" charset="0"/>
              </a:rPr>
              <a:t>and methods.”</a:t>
            </a:r>
          </a:p>
          <a:p>
            <a:pPr indent="-228600" eaLnBrk="1" fontAlgn="base" hangingPunct="1">
              <a:spcBef>
                <a:spcPct val="0"/>
              </a:spcBef>
              <a:spcAft>
                <a:spcPct val="0"/>
              </a:spcAft>
              <a:tabLst>
                <a:tab pos="341313" algn="l"/>
                <a:tab pos="8283575" algn="r"/>
              </a:tabLst>
              <a:defRPr/>
            </a:pPr>
            <a:endParaRPr lang="en-US" sz="1600" b="1"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b="1" dirty="0" smtClean="0">
                <a:latin typeface="Calibri" panose="020F0502020204030204" pitchFamily="34" charset="0"/>
              </a:rPr>
              <a:t>Current Program Scope</a:t>
            </a: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New Construction</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Existing Homes/Reroofing </a:t>
            </a:r>
            <a:endParaRPr lang="en-US" sz="20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endParaRPr lang="en-US" sz="1600" b="1"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b="1" dirty="0" smtClean="0">
                <a:latin typeface="Calibri" panose="020F0502020204030204" pitchFamily="34" charset="0"/>
              </a:rPr>
              <a:t>Risks</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Hurricane</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High Winds</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Hail</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“Low-level Tornados”</a:t>
            </a:r>
          </a:p>
        </p:txBody>
      </p:sp>
    </p:spTree>
    <p:extLst>
      <p:ext uri="{BB962C8B-B14F-4D97-AF65-F5344CB8AC3E}">
        <p14:creationId xmlns:p14="http://schemas.microsoft.com/office/powerpoint/2010/main" val="2941459247"/>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Insurance Institute for </a:t>
            </a:r>
            <a:br>
              <a:rPr lang="en-US" altLang="en-US" sz="3200" dirty="0" smtClean="0"/>
            </a:br>
            <a:r>
              <a:rPr lang="en-US" altLang="en-US" sz="3200" dirty="0" smtClean="0"/>
              <a:t>Business and Home Safety</a:t>
            </a:r>
            <a:endParaRPr lang="en-US" altLang="en-US" sz="2400" dirty="0" smtClean="0"/>
          </a:p>
        </p:txBody>
      </p:sp>
      <p:sp>
        <p:nvSpPr>
          <p:cNvPr id="3" name="Text Box 3"/>
          <p:cNvSpPr txBox="1">
            <a:spLocks noChangeArrowheads="1"/>
          </p:cNvSpPr>
          <p:nvPr/>
        </p:nvSpPr>
        <p:spPr bwMode="auto">
          <a:xfrm>
            <a:off x="331788" y="1470025"/>
            <a:ext cx="8480425" cy="4401205"/>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FORTIFIED Home™ Program</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b="1" u="sng" dirty="0" smtClean="0">
              <a:solidFill>
                <a:srgbClr val="FF0000"/>
              </a:solidFill>
              <a:latin typeface="Cambria" panose="02040503050406030204" pitchFamily="18" charset="0"/>
            </a:endParaRPr>
          </a:p>
          <a:p>
            <a:pPr indent="-228600" eaLnBrk="1" fontAlgn="base" hangingPunct="1">
              <a:spcBef>
                <a:spcPct val="0"/>
              </a:spcBef>
              <a:spcAft>
                <a:spcPct val="0"/>
              </a:spcAft>
              <a:tabLst>
                <a:tab pos="341313" algn="l"/>
                <a:tab pos="8283575" algn="r"/>
              </a:tabLst>
              <a:defRPr/>
            </a:pPr>
            <a:r>
              <a:rPr lang="en-US" sz="2000" b="1" dirty="0" smtClean="0">
                <a:latin typeface="Calibri" panose="020F0502020204030204" pitchFamily="34" charset="0"/>
              </a:rPr>
              <a:t>FORTIFIED Resources</a:t>
            </a:r>
            <a:endParaRPr lang="en-US" sz="800" dirty="0">
              <a:latin typeface="Calibri" panose="020F0502020204030204" pitchFamily="34" charset="0"/>
            </a:endParaRP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Homeowner Brochures</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Fact Sheets and Postcards</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Other Resources</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Standards &amp; Technical Bulletins</a:t>
            </a:r>
          </a:p>
          <a:p>
            <a:pPr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endParaRPr lang="en-US" sz="2000" dirty="0">
              <a:latin typeface="Calibri" panose="020F0502020204030204" pitchFamily="34" charset="0"/>
            </a:endParaRPr>
          </a:p>
          <a:p>
            <a:pPr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TRG is working with IBHS on a review of the FORTIFIED Roofing</a:t>
            </a:r>
          </a:p>
          <a:p>
            <a:pPr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Standards and Technical Bulletins.</a:t>
            </a:r>
          </a:p>
        </p:txBody>
      </p:sp>
      <p:pic>
        <p:nvPicPr>
          <p:cNvPr id="2" name="Picture 1"/>
          <p:cNvPicPr>
            <a:picLocks noChangeAspect="1"/>
          </p:cNvPicPr>
          <p:nvPr/>
        </p:nvPicPr>
        <p:blipFill rotWithShape="1">
          <a:blip r:embed="rId3"/>
          <a:srcRect l="25000" t="29819" r="25834" b="15891"/>
          <a:stretch/>
        </p:blipFill>
        <p:spPr>
          <a:xfrm>
            <a:off x="4495800" y="2208526"/>
            <a:ext cx="4495800" cy="2668274"/>
          </a:xfrm>
          <a:prstGeom prst="rect">
            <a:avLst/>
          </a:prstGeom>
        </p:spPr>
      </p:pic>
    </p:spTree>
    <p:extLst>
      <p:ext uri="{BB962C8B-B14F-4D97-AF65-F5344CB8AC3E}">
        <p14:creationId xmlns:p14="http://schemas.microsoft.com/office/powerpoint/2010/main" val="3800586620"/>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National Roofing Contractors Association</a:t>
            </a:r>
            <a:endParaRPr lang="en-US" altLang="en-US" sz="2400" dirty="0" smtClean="0"/>
          </a:p>
        </p:txBody>
      </p:sp>
      <p:sp>
        <p:nvSpPr>
          <p:cNvPr id="3" name="Text Box 3"/>
          <p:cNvSpPr txBox="1">
            <a:spLocks noChangeArrowheads="1"/>
          </p:cNvSpPr>
          <p:nvPr/>
        </p:nvSpPr>
        <p:spPr bwMode="auto">
          <a:xfrm>
            <a:off x="331788" y="1470025"/>
            <a:ext cx="8480425" cy="2800767"/>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Co-Collaboration with IBHS and NRCA Continues</a:t>
            </a:r>
            <a:endParaRPr lang="en-US" sz="2200" b="1" u="sng" dirty="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Staff representatives of NRCA, IBHS, and ARMA met in Chicago July 19</a:t>
            </a:r>
            <a:r>
              <a:rPr lang="en-US" sz="2000" baseline="30000" dirty="0" smtClean="0">
                <a:latin typeface="Calibri" panose="020F0502020204030204" pitchFamily="34" charset="0"/>
              </a:rPr>
              <a:t>th</a:t>
            </a:r>
            <a:r>
              <a:rPr lang="en-US" sz="2000" dirty="0" smtClean="0">
                <a:latin typeface="Calibri" panose="020F0502020204030204" pitchFamily="34" charset="0"/>
              </a:rPr>
              <a:t> for forward planning on codes collaboration.</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The group is scheduled to meet again later this year.</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Additional staff-level meetings will take place in preparation for the 2021 ICC code development cycle.</a:t>
            </a:r>
            <a:endParaRPr lang="en-US" sz="2000" b="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3639587907"/>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Florida Roofing, Sheet Metal and Air Conditioning Contractors Association</a:t>
            </a:r>
            <a:endParaRPr lang="en-US" altLang="en-US" sz="2400" dirty="0" smtClean="0"/>
          </a:p>
        </p:txBody>
      </p:sp>
      <p:sp>
        <p:nvSpPr>
          <p:cNvPr id="3" name="Text Box 3"/>
          <p:cNvSpPr txBox="1">
            <a:spLocks noChangeArrowheads="1"/>
          </p:cNvSpPr>
          <p:nvPr/>
        </p:nvSpPr>
        <p:spPr bwMode="auto">
          <a:xfrm>
            <a:off x="331788" y="1470025"/>
            <a:ext cx="8480425" cy="3231654"/>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FRSA Experiences Staff Change</a:t>
            </a:r>
            <a:endParaRPr lang="en-US" sz="2200" b="1" u="sng" dirty="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Mark </a:t>
            </a:r>
            <a:r>
              <a:rPr lang="en-US" sz="2000" dirty="0" err="1" smtClean="0">
                <a:latin typeface="Calibri" panose="020F0502020204030204" pitchFamily="34" charset="0"/>
              </a:rPr>
              <a:t>Zehnal</a:t>
            </a:r>
            <a:r>
              <a:rPr lang="en-US" sz="2000" dirty="0" smtClean="0">
                <a:latin typeface="Calibri" panose="020F0502020204030204" pitchFamily="34" charset="0"/>
              </a:rPr>
              <a:t>, former FRSA Technical Director, left FRSA in 2016; he was ARMA’s primary point of contact with FRSA.</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a:latin typeface="Calibri" panose="020F0502020204030204" pitchFamily="34" charset="0"/>
              </a:rPr>
              <a:t>FRSA hired a new Director of Technical Services, but he left after a short stint. The position was recently filled by Mike Silvers, a long-time FRSA member.</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Building code collaboration is important, especially in light of changes in the Florida code development process.</a:t>
            </a:r>
          </a:p>
        </p:txBody>
      </p:sp>
    </p:spTree>
    <p:extLst>
      <p:ext uri="{BB962C8B-B14F-4D97-AF65-F5344CB8AC3E}">
        <p14:creationId xmlns:p14="http://schemas.microsoft.com/office/powerpoint/2010/main" val="1520646817"/>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ICC Building Officials</a:t>
            </a:r>
            <a:endParaRPr lang="en-US" altLang="en-US" sz="2400" dirty="0" smtClean="0"/>
          </a:p>
        </p:txBody>
      </p:sp>
      <p:sp>
        <p:nvSpPr>
          <p:cNvPr id="3" name="Text Box 3"/>
          <p:cNvSpPr txBox="1">
            <a:spLocks noChangeArrowheads="1"/>
          </p:cNvSpPr>
          <p:nvPr/>
        </p:nvSpPr>
        <p:spPr bwMode="auto">
          <a:xfrm>
            <a:off x="331788" y="1470025"/>
            <a:ext cx="8480425" cy="4401205"/>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ARMA to Undertake Building Official Training</a:t>
            </a:r>
            <a:endParaRPr lang="en-US" sz="2200" b="1" u="sng" dirty="0" smtClean="0">
              <a:latin typeface="Cambria" panose="02040503050406030204" pitchFamily="18" charset="0"/>
            </a:endParaRPr>
          </a:p>
          <a:p>
            <a:pPr indent="-228600" algn="ctr" eaLnBrk="1" fontAlgn="base" hangingPunct="1">
              <a:spcBef>
                <a:spcPct val="0"/>
              </a:spcBef>
              <a:spcAft>
                <a:spcPct val="0"/>
              </a:spcAft>
              <a:tabLst>
                <a:tab pos="341313" algn="l"/>
                <a:tab pos="8283575" algn="r"/>
              </a:tabLst>
              <a:defRPr/>
            </a:pPr>
            <a:endParaRPr lang="en-US" sz="2000" b="1" dirty="0" smtClean="0">
              <a:solidFill>
                <a:srgbClr val="00B050"/>
              </a:solidFill>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err="1" smtClean="0">
                <a:latin typeface="Calibri" panose="020F0502020204030204" pitchFamily="34" charset="0"/>
              </a:rPr>
              <a:t>Kellen</a:t>
            </a:r>
            <a:r>
              <a:rPr lang="en-US" sz="2000" dirty="0" smtClean="0">
                <a:latin typeface="Calibri" panose="020F0502020204030204" pitchFamily="34" charset="0"/>
              </a:rPr>
              <a:t> Company has been set up as an ICC preferred training provider. </a:t>
            </a:r>
          </a:p>
          <a:p>
            <a:pPr indent="-228600"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Plan to create three courses:  (1) residential roofing; (2) commercial roofing; and (3) existing building.</a:t>
            </a:r>
          </a:p>
          <a:p>
            <a:pPr indent="-228600"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Each module will be prepared by staff and vetted by ARMA committees prior to becoming available. </a:t>
            </a:r>
          </a:p>
          <a:p>
            <a:pPr indent="-228600" eaLnBrk="1" fontAlgn="base" hangingPunct="1">
              <a:spcBef>
                <a:spcPct val="0"/>
              </a:spcBef>
              <a:spcAft>
                <a:spcPct val="0"/>
              </a:spcAft>
              <a:tabLst>
                <a:tab pos="341313" algn="l"/>
                <a:tab pos="8283575" algn="r"/>
              </a:tabLst>
              <a:defRPr/>
            </a:pPr>
            <a:endParaRPr lang="en-US" sz="20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i="1" dirty="0" smtClean="0">
                <a:latin typeface="Calibri" panose="020F0502020204030204" pitchFamily="34" charset="0"/>
              </a:rPr>
              <a:t>Becoming an ICC Preferred Training Provider will create opportunity for ARMA to educate building officials on relevant asphalt roofing topics.</a:t>
            </a:r>
          </a:p>
          <a:p>
            <a:pPr indent="-228600" eaLnBrk="1" fontAlgn="base" hangingPunct="1">
              <a:spcBef>
                <a:spcPct val="0"/>
              </a:spcBef>
              <a:spcAft>
                <a:spcPct val="0"/>
              </a:spcAft>
              <a:tabLst>
                <a:tab pos="341313" algn="l"/>
                <a:tab pos="8283575" algn="r"/>
              </a:tabLst>
              <a:defRPr/>
            </a:pPr>
            <a:endParaRPr lang="en-US" sz="1200" b="1" i="1" dirty="0" smtClean="0">
              <a:solidFill>
                <a:srgbClr val="FF0000"/>
              </a:solidFill>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i="1" dirty="0" smtClean="0">
                <a:latin typeface="Calibri" panose="020F0502020204030204" pitchFamily="34" charset="0"/>
              </a:rPr>
              <a:t>Training will provide a unique opportunity to interface with code officials and will build ARMA’s recognition and credibility with a key stakeholder group.</a:t>
            </a:r>
          </a:p>
        </p:txBody>
      </p:sp>
    </p:spTree>
    <p:extLst>
      <p:ext uri="{BB962C8B-B14F-4D97-AF65-F5344CB8AC3E}">
        <p14:creationId xmlns:p14="http://schemas.microsoft.com/office/powerpoint/2010/main" val="4011679578"/>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Miami-Dade County</a:t>
            </a:r>
            <a:endParaRPr lang="en-US" altLang="en-US" sz="2400" dirty="0" smtClean="0"/>
          </a:p>
        </p:txBody>
      </p:sp>
      <p:sp>
        <p:nvSpPr>
          <p:cNvPr id="3" name="Text Box 3"/>
          <p:cNvSpPr txBox="1">
            <a:spLocks noChangeArrowheads="1"/>
          </p:cNvSpPr>
          <p:nvPr/>
        </p:nvSpPr>
        <p:spPr bwMode="auto">
          <a:xfrm>
            <a:off x="331788" y="1470025"/>
            <a:ext cx="8480425" cy="4216539"/>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dirty="0" smtClean="0">
                <a:latin typeface="Cambria" panose="02040503050406030204" pitchFamily="18" charset="0"/>
              </a:rPr>
              <a:t>Plan to Continue Cooperative Effort with Miami-Dade</a:t>
            </a:r>
          </a:p>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Regulatory and Economic Resources Department</a:t>
            </a: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Public Partnership Award presented in April 13, 2017</a:t>
            </a:r>
            <a:r>
              <a:rPr lang="en-US" sz="2000" b="1" dirty="0" smtClean="0">
                <a:solidFill>
                  <a:srgbClr val="00B050"/>
                </a:solidFill>
                <a:latin typeface="Calibri" panose="020F0502020204030204" pitchFamily="34" charset="0"/>
              </a:rPr>
              <a:t> </a:t>
            </a:r>
            <a:r>
              <a:rPr lang="en-US" sz="2000" dirty="0" smtClean="0">
                <a:latin typeface="Calibri" panose="020F0502020204030204" pitchFamily="34" charset="0"/>
              </a:rPr>
              <a:t>to Michael </a:t>
            </a:r>
            <a:r>
              <a:rPr lang="en-US" sz="2000" dirty="0" err="1" smtClean="0">
                <a:latin typeface="Calibri" panose="020F0502020204030204" pitchFamily="34" charset="0"/>
              </a:rPr>
              <a:t>Goolsby</a:t>
            </a:r>
            <a:r>
              <a:rPr lang="en-US" sz="2000" dirty="0" smtClean="0">
                <a:latin typeface="Calibri" panose="020F0502020204030204" pitchFamily="34" charset="0"/>
              </a:rPr>
              <a:t>, Miami-Dade Board and Code Administration Division Director; certificates presented to participating staff members.</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Press Release issued.</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Technical Resource Group team will carry</a:t>
            </a: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the project forward to identify additional</a:t>
            </a: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opportunities for improvements in the</a:t>
            </a: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HVHZ codes and process.</a:t>
            </a:r>
            <a:endParaRPr lang="en-US" sz="2000" dirty="0">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352800"/>
            <a:ext cx="3199070" cy="2194560"/>
          </a:xfrm>
          <a:prstGeom prst="rect">
            <a:avLst/>
          </a:prstGeom>
        </p:spPr>
      </p:pic>
    </p:spTree>
    <p:extLst>
      <p:ext uri="{BB962C8B-B14F-4D97-AF65-F5344CB8AC3E}">
        <p14:creationId xmlns:p14="http://schemas.microsoft.com/office/powerpoint/2010/main" val="3545322653"/>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National Association of Home Builders</a:t>
            </a:r>
            <a:endParaRPr lang="en-US" altLang="en-US" sz="2400" dirty="0" smtClean="0"/>
          </a:p>
        </p:txBody>
      </p:sp>
      <p:sp>
        <p:nvSpPr>
          <p:cNvPr id="3" name="Text Box 3"/>
          <p:cNvSpPr txBox="1">
            <a:spLocks noChangeArrowheads="1"/>
          </p:cNvSpPr>
          <p:nvPr/>
        </p:nvSpPr>
        <p:spPr bwMode="auto">
          <a:xfrm>
            <a:off x="331788" y="1470025"/>
            <a:ext cx="8480425" cy="2000548"/>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Continued Collaboration on Model Codes</a:t>
            </a: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and NAHB have a history of working together on code advocacy.</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Future areas of collaboration are likely to include structural requirements such as ASCE-7 updates, ventilated attics, impact resistance, and product application.</a:t>
            </a:r>
            <a:endParaRPr lang="en-US" sz="2000" dirty="0">
              <a:latin typeface="Calibri" panose="020F0502020204030204" pitchFamily="34" charset="0"/>
            </a:endParaRPr>
          </a:p>
        </p:txBody>
      </p:sp>
    </p:spTree>
    <p:extLst>
      <p:ext uri="{BB962C8B-B14F-4D97-AF65-F5344CB8AC3E}">
        <p14:creationId xmlns:p14="http://schemas.microsoft.com/office/powerpoint/2010/main" val="1442447354"/>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smtClean="0"/>
              <a:t>RICOWI</a:t>
            </a:r>
            <a:endParaRPr lang="en-US" altLang="en-US" sz="2400" dirty="0" smtClean="0"/>
          </a:p>
        </p:txBody>
      </p:sp>
      <p:sp>
        <p:nvSpPr>
          <p:cNvPr id="3" name="Text Box 3"/>
          <p:cNvSpPr txBox="1">
            <a:spLocks noChangeArrowheads="1"/>
          </p:cNvSpPr>
          <p:nvPr/>
        </p:nvSpPr>
        <p:spPr bwMode="auto">
          <a:xfrm>
            <a:off x="331788" y="1470025"/>
            <a:ext cx="8480425" cy="2800767"/>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Mini-Deployment Investigates Hurricane Irma Damage</a:t>
            </a:r>
            <a:endParaRPr lang="en-US" sz="2400" b="1" u="sng" dirty="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Two four-person teams were deployed to Naples and the Florida </a:t>
            </a:r>
            <a:r>
              <a:rPr lang="en-US" sz="2000" dirty="0">
                <a:latin typeface="Calibri" panose="020F0502020204030204" pitchFamily="34" charset="0"/>
              </a:rPr>
              <a:t>K</a:t>
            </a:r>
            <a:r>
              <a:rPr lang="en-US" sz="2000" dirty="0" smtClean="0">
                <a:latin typeface="Calibri" panose="020F0502020204030204" pitchFamily="34" charset="0"/>
              </a:rPr>
              <a:t>eys to review and document damage from Hurricane Irma. </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Investigation is scheduled October 31 to November 1. </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a:latin typeface="Calibri" panose="020F0502020204030204" pitchFamily="34" charset="0"/>
              </a:rPr>
              <a:t>Expect preliminary update on South Florida field investigations at RICOWI meeting this </a:t>
            </a:r>
            <a:r>
              <a:rPr lang="en-US" sz="2000" dirty="0" smtClean="0">
                <a:latin typeface="Calibri" panose="020F0502020204030204" pitchFamily="34" charset="0"/>
              </a:rPr>
              <a:t>week</a:t>
            </a:r>
            <a:r>
              <a:rPr lang="en-US" sz="2000" dirty="0">
                <a:latin typeface="Calibri" panose="020F0502020204030204" pitchFamily="34" charset="0"/>
              </a:rPr>
              <a:t>.</a:t>
            </a:r>
          </a:p>
        </p:txBody>
      </p:sp>
    </p:spTree>
    <p:extLst>
      <p:ext uri="{BB962C8B-B14F-4D97-AF65-F5344CB8AC3E}">
        <p14:creationId xmlns:p14="http://schemas.microsoft.com/office/powerpoint/2010/main" val="1946874989"/>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r"/>
            <a:r>
              <a:rPr lang="en-US" sz="3600" b="1" dirty="0" smtClean="0"/>
              <a:t>CODE DEVELOPMENT</a:t>
            </a:r>
            <a:endParaRPr lang="en-US" sz="3600" b="1" dirty="0"/>
          </a:p>
        </p:txBody>
      </p:sp>
    </p:spTree>
    <p:extLst>
      <p:ext uri="{BB962C8B-B14F-4D97-AF65-F5344CB8AC3E}">
        <p14:creationId xmlns:p14="http://schemas.microsoft.com/office/powerpoint/2010/main" val="2003761391"/>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ICC Model Building Codes</a:t>
            </a:r>
            <a:endParaRPr lang="en-US" altLang="en-US" sz="2400" dirty="0" smtClean="0"/>
          </a:p>
        </p:txBody>
      </p:sp>
      <p:sp>
        <p:nvSpPr>
          <p:cNvPr id="3" name="Text Box 3"/>
          <p:cNvSpPr txBox="1">
            <a:spLocks noChangeArrowheads="1"/>
          </p:cNvSpPr>
          <p:nvPr/>
        </p:nvSpPr>
        <p:spPr bwMode="auto">
          <a:xfrm>
            <a:off x="331788" y="1470025"/>
            <a:ext cx="8480425" cy="5016758"/>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Development of 2021 ICC Model Codes has Started</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400" dirty="0" smtClean="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endParaRPr lang="en-US" sz="2000" b="1" dirty="0" smtClean="0">
              <a:solidFill>
                <a:srgbClr val="00B050"/>
              </a:solidFill>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2018 ICC codes are available for adoption.</a:t>
            </a:r>
            <a:endParaRPr lang="en-US" sz="2000" dirty="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endParaRPr lang="en-US" sz="1200" dirty="0" smtClean="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ICC Board of Directors approved revisions to procedural rules for code development hearings (i.e. CP-28) on September 9th; Fischer contributed suggestions and participated in development of adopted changes. </a:t>
            </a:r>
            <a:endParaRPr lang="en-US" sz="2000" b="1" dirty="0" smtClean="0">
              <a:solidFill>
                <a:srgbClr val="00B050"/>
              </a:solidFill>
              <a:latin typeface="Calibri" panose="020F0502020204030204" pitchFamily="34" charset="0"/>
            </a:endParaRPr>
          </a:p>
          <a:p>
            <a:pPr marL="690563" lvl="2"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New standards to be available in a draft form by the Committee Action Hearing and are to be finalized prior to the Public Comment Hearing.</a:t>
            </a:r>
          </a:p>
          <a:p>
            <a:pPr marL="690563" lvl="2" indent="-342900" eaLnBrk="1" fontAlgn="base" hangingPunct="1">
              <a:spcBef>
                <a:spcPct val="0"/>
              </a:spcBef>
              <a:spcAft>
                <a:spcPct val="0"/>
              </a:spcAft>
              <a:buFont typeface="Wingdings" panose="05000000000000000000" pitchFamily="2" charset="2"/>
              <a:buChar char="ü"/>
              <a:tabLst>
                <a:tab pos="341313" algn="l"/>
                <a:tab pos="8283575" algn="r"/>
              </a:tabLst>
              <a:defRPr/>
            </a:pPr>
            <a:endParaRPr lang="en-US" sz="800" dirty="0" smtClean="0">
              <a:latin typeface="Calibri" panose="020F0502020204030204" pitchFamily="34" charset="0"/>
            </a:endParaRPr>
          </a:p>
          <a:p>
            <a:pPr marL="690563" lvl="2"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Administrative Committee will no longer hear standards updates that involve technical changes to the standards. Reference standards with any correlating changes will not be heard by the ADMIN committee but by the responsible technical committee.</a:t>
            </a:r>
          </a:p>
          <a:p>
            <a:pPr marL="0" lvl="1" indent="-338137"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Group A development will take place in 2018; codes of interest to ARMA include IBC (General and Fire Safety provisions), IFC, and IWUIC. </a:t>
            </a:r>
          </a:p>
        </p:txBody>
      </p:sp>
    </p:spTree>
    <p:extLst>
      <p:ext uri="{BB962C8B-B14F-4D97-AF65-F5344CB8AC3E}">
        <p14:creationId xmlns:p14="http://schemas.microsoft.com/office/powerpoint/2010/main" val="4192480688"/>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Organization of Presentation</a:t>
            </a:r>
          </a:p>
        </p:txBody>
      </p:sp>
      <p:sp>
        <p:nvSpPr>
          <p:cNvPr id="3" name="Text Box 3"/>
          <p:cNvSpPr txBox="1">
            <a:spLocks noChangeArrowheads="1"/>
          </p:cNvSpPr>
          <p:nvPr/>
        </p:nvSpPr>
        <p:spPr bwMode="auto">
          <a:xfrm>
            <a:off x="331788" y="1474143"/>
            <a:ext cx="8480425" cy="5078313"/>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eaLnBrk="1" fontAlgn="base" hangingPunct="1">
              <a:spcBef>
                <a:spcPct val="0"/>
              </a:spcBef>
              <a:spcAft>
                <a:spcPct val="0"/>
              </a:spcAft>
              <a:tabLst>
                <a:tab pos="341313" algn="l"/>
                <a:tab pos="8283575" algn="r"/>
              </a:tabLst>
              <a:defRPr/>
            </a:pPr>
            <a:r>
              <a:rPr lang="en-US" sz="2400" b="1" dirty="0" smtClean="0">
                <a:latin typeface="Cambria" panose="02040503050406030204" pitchFamily="18" charset="0"/>
              </a:rPr>
              <a:t>FOUNDATION</a:t>
            </a:r>
          </a:p>
          <a:p>
            <a:pPr lvl="1" eaLnBrk="1" fontAlgn="base" hangingPunct="1">
              <a:spcBef>
                <a:spcPct val="0"/>
              </a:spcBef>
              <a:spcAft>
                <a:spcPct val="0"/>
              </a:spcAft>
              <a:tabLst>
                <a:tab pos="341313" algn="l"/>
                <a:tab pos="8283575" algn="r"/>
              </a:tabLst>
              <a:defRPr/>
            </a:pPr>
            <a:r>
              <a:rPr lang="en-US" sz="2100" dirty="0" smtClean="0">
                <a:latin typeface="Calibri" panose="020F0502020204030204" pitchFamily="34" charset="0"/>
              </a:rPr>
              <a:t>Mission and Structure</a:t>
            </a:r>
          </a:p>
          <a:p>
            <a:pPr eaLnBrk="1" fontAlgn="base" hangingPunct="1">
              <a:spcBef>
                <a:spcPct val="0"/>
              </a:spcBef>
              <a:spcAft>
                <a:spcPct val="0"/>
              </a:spcAft>
              <a:tabLst>
                <a:tab pos="341313" algn="l"/>
                <a:tab pos="8283575" algn="r"/>
              </a:tabLst>
              <a:defRPr/>
            </a:pPr>
            <a:endParaRPr lang="en-US" sz="1200" b="1" dirty="0">
              <a:latin typeface="Cambria" panose="02040503050406030204" pitchFamily="18" charset="0"/>
            </a:endParaRPr>
          </a:p>
          <a:p>
            <a:pPr eaLnBrk="1" fontAlgn="base" hangingPunct="1">
              <a:spcBef>
                <a:spcPct val="0"/>
              </a:spcBef>
              <a:spcAft>
                <a:spcPct val="0"/>
              </a:spcAft>
              <a:tabLst>
                <a:tab pos="341313" algn="l"/>
                <a:tab pos="8283575" algn="r"/>
              </a:tabLst>
              <a:defRPr/>
            </a:pPr>
            <a:r>
              <a:rPr lang="en-US" sz="2400" b="1" dirty="0" smtClean="0">
                <a:latin typeface="Cambria" panose="02040503050406030204" pitchFamily="18" charset="0"/>
              </a:rPr>
              <a:t>STAKEHOLDER </a:t>
            </a:r>
            <a:r>
              <a:rPr lang="en-US" sz="2400" b="1" dirty="0">
                <a:latin typeface="Cambria" panose="02040503050406030204" pitchFamily="18" charset="0"/>
              </a:rPr>
              <a:t>RELATIONS</a:t>
            </a:r>
          </a:p>
          <a:p>
            <a:pPr eaLnBrk="1" fontAlgn="base" hangingPunct="1">
              <a:spcBef>
                <a:spcPct val="0"/>
              </a:spcBef>
              <a:spcAft>
                <a:spcPct val="0"/>
              </a:spcAft>
              <a:tabLst>
                <a:tab pos="341313" algn="l"/>
                <a:tab pos="8283575" algn="r"/>
              </a:tabLst>
              <a:defRPr/>
            </a:pPr>
            <a:endParaRPr lang="en-US" sz="1200" b="1" dirty="0" smtClean="0">
              <a:latin typeface="Cambria" panose="02040503050406030204" pitchFamily="18" charset="0"/>
            </a:endParaRPr>
          </a:p>
          <a:p>
            <a:pPr eaLnBrk="1" fontAlgn="base" hangingPunct="1">
              <a:spcBef>
                <a:spcPct val="0"/>
              </a:spcBef>
              <a:spcAft>
                <a:spcPct val="0"/>
              </a:spcAft>
              <a:tabLst>
                <a:tab pos="341313" algn="l"/>
                <a:tab pos="8283575" algn="r"/>
              </a:tabLst>
              <a:defRPr/>
            </a:pPr>
            <a:r>
              <a:rPr lang="en-US" sz="2400" b="1" dirty="0" smtClean="0">
                <a:latin typeface="Cambria" panose="02040503050406030204" pitchFamily="18" charset="0"/>
              </a:rPr>
              <a:t>CODE DEVELOPMENT</a:t>
            </a:r>
            <a:endParaRPr lang="en-US" sz="2400" b="1" dirty="0">
              <a:latin typeface="Cambria" panose="02040503050406030204" pitchFamily="18" charset="0"/>
            </a:endParaRPr>
          </a:p>
          <a:p>
            <a:pPr eaLnBrk="1" fontAlgn="base" hangingPunct="1">
              <a:spcBef>
                <a:spcPct val="0"/>
              </a:spcBef>
              <a:spcAft>
                <a:spcPct val="0"/>
              </a:spcAft>
              <a:tabLst>
                <a:tab pos="341313" algn="l"/>
                <a:tab pos="8283575" algn="r"/>
              </a:tabLst>
              <a:defRPr/>
            </a:pPr>
            <a:endParaRPr lang="en-US" sz="1200" b="1"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400" b="1" dirty="0">
                <a:latin typeface="Cambria" panose="02040503050406030204" pitchFamily="18" charset="0"/>
              </a:rPr>
              <a:t>ADVOCACY </a:t>
            </a:r>
            <a:r>
              <a:rPr lang="en-US" sz="2400" b="1" dirty="0" smtClean="0">
                <a:latin typeface="Cambria" panose="02040503050406030204" pitchFamily="18" charset="0"/>
              </a:rPr>
              <a:t>ISSUES</a:t>
            </a:r>
            <a:endParaRPr lang="en-US" sz="2400" b="1" dirty="0">
              <a:latin typeface="Cambria" panose="02040503050406030204" pitchFamily="18" charset="0"/>
            </a:endParaRPr>
          </a:p>
          <a:p>
            <a:pPr lvl="1" eaLnBrk="1" fontAlgn="base" hangingPunct="1">
              <a:spcBef>
                <a:spcPct val="0"/>
              </a:spcBef>
              <a:spcAft>
                <a:spcPct val="0"/>
              </a:spcAft>
              <a:tabLst>
                <a:tab pos="341313" algn="l"/>
                <a:tab pos="3200400" algn="l"/>
                <a:tab pos="8283575" algn="r"/>
              </a:tabLst>
              <a:defRPr/>
            </a:pPr>
            <a:r>
              <a:rPr lang="en-US" sz="2100" dirty="0" smtClean="0">
                <a:latin typeface="Calibri" panose="020F0502020204030204" pitchFamily="34" charset="0"/>
              </a:rPr>
              <a:t>Wind Resistance</a:t>
            </a:r>
          </a:p>
          <a:p>
            <a:pPr lvl="1" eaLnBrk="1" fontAlgn="base" hangingPunct="1">
              <a:spcBef>
                <a:spcPct val="0"/>
              </a:spcBef>
              <a:spcAft>
                <a:spcPct val="0"/>
              </a:spcAft>
              <a:tabLst>
                <a:tab pos="341313" algn="l"/>
                <a:tab pos="3200400" algn="l"/>
                <a:tab pos="8283575" algn="r"/>
              </a:tabLst>
              <a:defRPr/>
            </a:pPr>
            <a:r>
              <a:rPr lang="en-US" sz="2100" dirty="0" smtClean="0">
                <a:latin typeface="Calibri" panose="020F0502020204030204" pitchFamily="34" charset="0"/>
              </a:rPr>
              <a:t>Reflectivity</a:t>
            </a:r>
          </a:p>
          <a:p>
            <a:pPr lvl="1" eaLnBrk="1" fontAlgn="base" hangingPunct="1">
              <a:spcBef>
                <a:spcPct val="0"/>
              </a:spcBef>
              <a:spcAft>
                <a:spcPct val="0"/>
              </a:spcAft>
              <a:tabLst>
                <a:tab pos="341313" algn="l"/>
                <a:tab pos="3200400" algn="l"/>
                <a:tab pos="8283575" algn="r"/>
              </a:tabLst>
              <a:defRPr/>
            </a:pPr>
            <a:r>
              <a:rPr lang="en-US" sz="2100" dirty="0" smtClean="0">
                <a:latin typeface="Calibri" panose="020F0502020204030204" pitchFamily="34" charset="0"/>
              </a:rPr>
              <a:t>Ventilation</a:t>
            </a:r>
          </a:p>
          <a:p>
            <a:pPr lvl="1" eaLnBrk="1" fontAlgn="base" hangingPunct="1">
              <a:spcBef>
                <a:spcPct val="0"/>
              </a:spcBef>
              <a:spcAft>
                <a:spcPct val="0"/>
              </a:spcAft>
              <a:tabLst>
                <a:tab pos="341313" algn="l"/>
                <a:tab pos="3200400" algn="l"/>
                <a:tab pos="8283575" algn="r"/>
              </a:tabLst>
              <a:defRPr/>
            </a:pPr>
            <a:r>
              <a:rPr lang="en-US" sz="2100" dirty="0" smtClean="0">
                <a:latin typeface="Calibri" panose="020F0502020204030204" pitchFamily="34" charset="0"/>
              </a:rPr>
              <a:t>Sustainability and Resilience</a:t>
            </a:r>
          </a:p>
          <a:p>
            <a:pPr lvl="1" eaLnBrk="1" fontAlgn="base" hangingPunct="1">
              <a:spcBef>
                <a:spcPct val="0"/>
              </a:spcBef>
              <a:spcAft>
                <a:spcPct val="0"/>
              </a:spcAft>
              <a:tabLst>
                <a:tab pos="341313" algn="l"/>
                <a:tab pos="3200400" algn="l"/>
                <a:tab pos="8283575" algn="r"/>
              </a:tabLst>
              <a:defRPr/>
            </a:pPr>
            <a:r>
              <a:rPr lang="en-US" sz="2100" dirty="0">
                <a:latin typeface="Calibri" panose="020F0502020204030204" pitchFamily="34" charset="0"/>
              </a:rPr>
              <a:t>Aggregate Surfacing</a:t>
            </a:r>
          </a:p>
          <a:p>
            <a:pPr lvl="1" eaLnBrk="1" fontAlgn="base" hangingPunct="1">
              <a:spcBef>
                <a:spcPct val="0"/>
              </a:spcBef>
              <a:spcAft>
                <a:spcPct val="0"/>
              </a:spcAft>
              <a:tabLst>
                <a:tab pos="341313" algn="l"/>
                <a:tab pos="3200400" algn="l"/>
                <a:tab pos="8283575" algn="r"/>
              </a:tabLst>
              <a:defRPr/>
            </a:pPr>
            <a:r>
              <a:rPr lang="en-US" sz="2100" dirty="0" smtClean="0">
                <a:latin typeface="Calibri" panose="020F0502020204030204" pitchFamily="34" charset="0"/>
              </a:rPr>
              <a:t>Fire Resistance</a:t>
            </a:r>
          </a:p>
          <a:p>
            <a:pPr lvl="1" eaLnBrk="1" fontAlgn="base" hangingPunct="1">
              <a:spcBef>
                <a:spcPct val="0"/>
              </a:spcBef>
              <a:spcAft>
                <a:spcPct val="0"/>
              </a:spcAft>
              <a:tabLst>
                <a:tab pos="341313" algn="l"/>
                <a:tab pos="3200400" algn="l"/>
                <a:tab pos="8283575" algn="r"/>
              </a:tabLst>
              <a:defRPr/>
            </a:pPr>
            <a:endParaRPr lang="en-US" sz="1200" b="1" dirty="0" smtClean="0">
              <a:solidFill>
                <a:srgbClr val="00B050"/>
              </a:solidFill>
              <a:latin typeface="Calibri" panose="020F0502020204030204" pitchFamily="34" charset="0"/>
            </a:endParaRPr>
          </a:p>
          <a:p>
            <a:pPr eaLnBrk="1" fontAlgn="base" hangingPunct="1">
              <a:spcBef>
                <a:spcPct val="0"/>
              </a:spcBef>
              <a:spcAft>
                <a:spcPct val="0"/>
              </a:spcAft>
              <a:tabLst>
                <a:tab pos="341313" algn="l"/>
                <a:tab pos="3200400" algn="l"/>
                <a:tab pos="8283575" algn="r"/>
              </a:tabLst>
              <a:defRPr/>
            </a:pPr>
            <a:r>
              <a:rPr lang="en-US" sz="2400" b="1" dirty="0" smtClean="0">
                <a:latin typeface="Cambria" panose="02040503050406030204" pitchFamily="18" charset="0"/>
              </a:rPr>
              <a:t>TECHNICAL RESOURCE GROUP PROJECTS</a:t>
            </a:r>
            <a:endParaRPr lang="en-US" sz="2400" b="1" dirty="0">
              <a:latin typeface="Cambria" panose="02040503050406030204" pitchFamily="18" charset="0"/>
            </a:endParaRPr>
          </a:p>
        </p:txBody>
      </p:sp>
    </p:spTree>
    <p:extLst>
      <p:ext uri="{BB962C8B-B14F-4D97-AF65-F5344CB8AC3E}">
        <p14:creationId xmlns:p14="http://schemas.microsoft.com/office/powerpoint/2010/main" val="743970417"/>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ICC Model Building Codes</a:t>
            </a:r>
            <a:endParaRPr lang="en-US" altLang="en-US" sz="2400" dirty="0" smtClean="0"/>
          </a:p>
        </p:txBody>
      </p:sp>
      <p:sp>
        <p:nvSpPr>
          <p:cNvPr id="3" name="Text Box 3"/>
          <p:cNvSpPr txBox="1">
            <a:spLocks noChangeArrowheads="1"/>
          </p:cNvSpPr>
          <p:nvPr/>
        </p:nvSpPr>
        <p:spPr bwMode="auto">
          <a:xfrm>
            <a:off x="331788" y="1470025"/>
            <a:ext cx="8480425" cy="4308872"/>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Code Development Schedule for Group A</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400" dirty="0" smtClean="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eaLnBrk="1" hangingPunct="1">
              <a:tabLst>
                <a:tab pos="228600" algn="l"/>
                <a:tab pos="7772400" algn="r"/>
              </a:tabLst>
              <a:defRPr/>
            </a:pPr>
            <a:r>
              <a:rPr lang="en-US" sz="2200" dirty="0" smtClean="0">
                <a:latin typeface="Calibri" pitchFamily="34" charset="0"/>
                <a:cs typeface="Calibri" pitchFamily="34" charset="0"/>
              </a:rPr>
              <a:t>	</a:t>
            </a:r>
            <a:r>
              <a:rPr lang="en-US" sz="2200" b="1" dirty="0" smtClean="0">
                <a:solidFill>
                  <a:srgbClr val="00B050"/>
                </a:solidFill>
                <a:latin typeface="Calibri" pitchFamily="34" charset="0"/>
                <a:cs typeface="Calibri" pitchFamily="34" charset="0"/>
              </a:rPr>
              <a:t>Code </a:t>
            </a:r>
            <a:r>
              <a:rPr lang="en-US" sz="2200" b="1" dirty="0">
                <a:solidFill>
                  <a:srgbClr val="00B050"/>
                </a:solidFill>
                <a:latin typeface="Calibri" pitchFamily="34" charset="0"/>
                <a:cs typeface="Calibri" pitchFamily="34" charset="0"/>
              </a:rPr>
              <a:t>Change </a:t>
            </a:r>
            <a:r>
              <a:rPr lang="en-US" sz="2200" b="1" dirty="0" smtClean="0">
                <a:solidFill>
                  <a:srgbClr val="00B050"/>
                </a:solidFill>
                <a:latin typeface="Calibri" pitchFamily="34" charset="0"/>
                <a:cs typeface="Calibri" pitchFamily="34" charset="0"/>
              </a:rPr>
              <a:t>Submittal Deadline</a:t>
            </a:r>
            <a:r>
              <a:rPr lang="en-US" sz="2200" b="1" dirty="0">
                <a:solidFill>
                  <a:srgbClr val="00B050"/>
                </a:solidFill>
                <a:latin typeface="Calibri" pitchFamily="34" charset="0"/>
                <a:cs typeface="Calibri" pitchFamily="34" charset="0"/>
              </a:rPr>
              <a:t>	</a:t>
            </a:r>
            <a:r>
              <a:rPr lang="en-US" sz="2200" b="1" dirty="0" smtClean="0">
                <a:solidFill>
                  <a:srgbClr val="00B050"/>
                </a:solidFill>
                <a:latin typeface="Calibri" pitchFamily="34" charset="0"/>
                <a:cs typeface="Calibri" pitchFamily="34" charset="0"/>
              </a:rPr>
              <a:t>1/8/2018</a:t>
            </a:r>
            <a:endParaRPr lang="en-US" sz="2200" b="1" dirty="0">
              <a:solidFill>
                <a:srgbClr val="00B050"/>
              </a:solidFill>
              <a:latin typeface="Calibri" pitchFamily="34" charset="0"/>
              <a:cs typeface="Calibri" pitchFamily="34" charset="0"/>
            </a:endParaRPr>
          </a:p>
          <a:p>
            <a:pPr eaLnBrk="1" hangingPunct="1">
              <a:tabLst>
                <a:tab pos="228600" algn="l"/>
                <a:tab pos="7772400" algn="r"/>
              </a:tabLst>
              <a:defRPr/>
            </a:pPr>
            <a:endParaRPr lang="en-US" sz="1200" dirty="0">
              <a:latin typeface="Calibri" pitchFamily="34" charset="0"/>
              <a:cs typeface="Calibri" pitchFamily="34" charset="0"/>
            </a:endParaRPr>
          </a:p>
          <a:p>
            <a:pPr eaLnBrk="1" hangingPunct="1">
              <a:tabLst>
                <a:tab pos="228600" algn="l"/>
                <a:tab pos="7772400" algn="r"/>
              </a:tabLst>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Proposed </a:t>
            </a:r>
            <a:r>
              <a:rPr lang="en-US" sz="2200" dirty="0">
                <a:latin typeface="Calibri" pitchFamily="34" charset="0"/>
                <a:cs typeface="Calibri" pitchFamily="34" charset="0"/>
              </a:rPr>
              <a:t>Changes </a:t>
            </a:r>
            <a:r>
              <a:rPr lang="en-US" sz="2200" dirty="0" smtClean="0">
                <a:latin typeface="Calibri" pitchFamily="34" charset="0"/>
                <a:cs typeface="Calibri" pitchFamily="34" charset="0"/>
              </a:rPr>
              <a:t>Available for Review</a:t>
            </a:r>
            <a:r>
              <a:rPr lang="en-US" sz="2200" dirty="0">
                <a:latin typeface="Calibri" pitchFamily="34" charset="0"/>
                <a:cs typeface="Calibri" pitchFamily="34" charset="0"/>
              </a:rPr>
              <a:t>	</a:t>
            </a:r>
            <a:r>
              <a:rPr lang="en-US" sz="2200" dirty="0" smtClean="0">
                <a:latin typeface="Calibri" pitchFamily="34" charset="0"/>
                <a:cs typeface="Calibri" pitchFamily="34" charset="0"/>
              </a:rPr>
              <a:t>2/28/2018</a:t>
            </a:r>
            <a:endParaRPr lang="en-US" sz="2200" dirty="0">
              <a:latin typeface="Calibri" pitchFamily="34" charset="0"/>
              <a:cs typeface="Calibri" pitchFamily="34" charset="0"/>
            </a:endParaRPr>
          </a:p>
          <a:p>
            <a:pPr eaLnBrk="1" hangingPunct="1">
              <a:tabLst>
                <a:tab pos="228600" algn="l"/>
                <a:tab pos="7772400" algn="r"/>
              </a:tabLst>
              <a:defRPr/>
            </a:pPr>
            <a:endParaRPr lang="en-US" sz="1200" dirty="0">
              <a:latin typeface="Calibri" pitchFamily="34" charset="0"/>
              <a:cs typeface="Calibri" pitchFamily="34" charset="0"/>
            </a:endParaRPr>
          </a:p>
          <a:p>
            <a:pPr eaLnBrk="1" hangingPunct="1">
              <a:tabLst>
                <a:tab pos="228600" algn="l"/>
                <a:tab pos="7772400" algn="r"/>
              </a:tabLst>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Committee </a:t>
            </a:r>
            <a:r>
              <a:rPr lang="en-US" sz="2200" dirty="0">
                <a:latin typeface="Calibri" pitchFamily="34" charset="0"/>
                <a:cs typeface="Calibri" pitchFamily="34" charset="0"/>
              </a:rPr>
              <a:t>Action Hearings (CAH)	</a:t>
            </a:r>
            <a:r>
              <a:rPr lang="en-US" sz="2200" dirty="0" smtClean="0">
                <a:latin typeface="Calibri" pitchFamily="34" charset="0"/>
                <a:cs typeface="Calibri" pitchFamily="34" charset="0"/>
              </a:rPr>
              <a:t>4/15-29/2018</a:t>
            </a:r>
            <a:endParaRPr lang="en-US" sz="2200" dirty="0">
              <a:latin typeface="Calibri" pitchFamily="34" charset="0"/>
              <a:cs typeface="Calibri" pitchFamily="34" charset="0"/>
            </a:endParaRPr>
          </a:p>
          <a:p>
            <a:pPr eaLnBrk="1" hangingPunct="1">
              <a:tabLst>
                <a:tab pos="228600" algn="l"/>
                <a:tab pos="7772400" algn="r"/>
              </a:tabLst>
              <a:defRPr/>
            </a:pPr>
            <a:endParaRPr lang="en-US" sz="1200" dirty="0">
              <a:latin typeface="Calibri" pitchFamily="34" charset="0"/>
              <a:cs typeface="Calibri" pitchFamily="34" charset="0"/>
            </a:endParaRPr>
          </a:p>
          <a:p>
            <a:pPr eaLnBrk="1" hangingPunct="1">
              <a:tabLst>
                <a:tab pos="228600" algn="l"/>
                <a:tab pos="7772400" algn="r"/>
              </a:tabLst>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CAH </a:t>
            </a:r>
            <a:r>
              <a:rPr lang="en-US" sz="2200" dirty="0">
                <a:latin typeface="Calibri" pitchFamily="34" charset="0"/>
                <a:cs typeface="Calibri" pitchFamily="34" charset="0"/>
              </a:rPr>
              <a:t>Results Published	</a:t>
            </a:r>
            <a:r>
              <a:rPr lang="en-US" sz="2200" dirty="0" smtClean="0">
                <a:latin typeface="Calibri" pitchFamily="34" charset="0"/>
                <a:cs typeface="Calibri" pitchFamily="34" charset="0"/>
              </a:rPr>
              <a:t>5/30/2018</a:t>
            </a:r>
            <a:endParaRPr lang="en-US" sz="2200" dirty="0">
              <a:latin typeface="Calibri" pitchFamily="34" charset="0"/>
              <a:cs typeface="Calibri" pitchFamily="34" charset="0"/>
            </a:endParaRPr>
          </a:p>
          <a:p>
            <a:pPr eaLnBrk="1" hangingPunct="1">
              <a:tabLst>
                <a:tab pos="228600" algn="l"/>
                <a:tab pos="7772400" algn="r"/>
              </a:tabLst>
              <a:defRPr/>
            </a:pPr>
            <a:endParaRPr lang="en-US" sz="1200" dirty="0">
              <a:latin typeface="Calibri" pitchFamily="34" charset="0"/>
              <a:cs typeface="Calibri" pitchFamily="34" charset="0"/>
            </a:endParaRPr>
          </a:p>
          <a:p>
            <a:pPr eaLnBrk="1" hangingPunct="1">
              <a:tabLst>
                <a:tab pos="228600" algn="l"/>
                <a:tab pos="7772400" algn="r"/>
              </a:tabLst>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Public </a:t>
            </a:r>
            <a:r>
              <a:rPr lang="en-US" sz="2200" dirty="0">
                <a:latin typeface="Calibri" pitchFamily="34" charset="0"/>
                <a:cs typeface="Calibri" pitchFamily="34" charset="0"/>
              </a:rPr>
              <a:t>Comment Submittal Deadline	</a:t>
            </a:r>
            <a:r>
              <a:rPr lang="en-US" sz="2200" dirty="0" smtClean="0">
                <a:latin typeface="Calibri" pitchFamily="34" charset="0"/>
                <a:cs typeface="Calibri" pitchFamily="34" charset="0"/>
              </a:rPr>
              <a:t>7/16/2018</a:t>
            </a:r>
            <a:endParaRPr lang="en-US" sz="2200" dirty="0">
              <a:latin typeface="Calibri" pitchFamily="34" charset="0"/>
              <a:cs typeface="Calibri" pitchFamily="34" charset="0"/>
            </a:endParaRPr>
          </a:p>
          <a:p>
            <a:pPr eaLnBrk="1" hangingPunct="1">
              <a:tabLst>
                <a:tab pos="228600" algn="l"/>
                <a:tab pos="7772400" algn="r"/>
              </a:tabLst>
              <a:defRPr/>
            </a:pPr>
            <a:endParaRPr lang="en-US" sz="1200" dirty="0">
              <a:latin typeface="Calibri" pitchFamily="34" charset="0"/>
              <a:cs typeface="Calibri" pitchFamily="34" charset="0"/>
            </a:endParaRPr>
          </a:p>
          <a:p>
            <a:pPr eaLnBrk="1" hangingPunct="1">
              <a:tabLst>
                <a:tab pos="228600" algn="l"/>
                <a:tab pos="7772400" algn="r"/>
              </a:tabLst>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Public </a:t>
            </a:r>
            <a:r>
              <a:rPr lang="en-US" sz="2200" dirty="0">
                <a:latin typeface="Calibri" pitchFamily="34" charset="0"/>
                <a:cs typeface="Calibri" pitchFamily="34" charset="0"/>
              </a:rPr>
              <a:t>Comment Hearings	</a:t>
            </a:r>
            <a:r>
              <a:rPr lang="en-US" sz="2200" dirty="0" smtClean="0">
                <a:latin typeface="Calibri" pitchFamily="34" charset="0"/>
                <a:cs typeface="Calibri" pitchFamily="34" charset="0"/>
              </a:rPr>
              <a:t>10/24-31/2018</a:t>
            </a:r>
            <a:endParaRPr lang="en-US" sz="2200" dirty="0">
              <a:latin typeface="Calibri" pitchFamily="34" charset="0"/>
              <a:cs typeface="Calibri" pitchFamily="34" charset="0"/>
            </a:endParaRPr>
          </a:p>
          <a:p>
            <a:pPr eaLnBrk="1" hangingPunct="1">
              <a:tabLst>
                <a:tab pos="228600" algn="l"/>
                <a:tab pos="7772400" algn="r"/>
              </a:tabLst>
              <a:defRPr/>
            </a:pPr>
            <a:endParaRPr lang="en-US" sz="1200" dirty="0">
              <a:latin typeface="Calibri" pitchFamily="34" charset="0"/>
              <a:cs typeface="Calibri" pitchFamily="34" charset="0"/>
            </a:endParaRPr>
          </a:p>
          <a:p>
            <a:pPr lvl="1" indent="-514350" eaLnBrk="1" hangingPunct="1">
              <a:tabLst>
                <a:tab pos="228600" algn="l"/>
                <a:tab pos="7772400" algn="r"/>
              </a:tabLst>
              <a:defRPr/>
            </a:pPr>
            <a:r>
              <a:rPr lang="en-US" sz="2200" dirty="0" smtClean="0">
                <a:latin typeface="Calibri" pitchFamily="34" charset="0"/>
                <a:cs typeface="Calibri" pitchFamily="34" charset="0"/>
              </a:rPr>
              <a:t>	Online </a:t>
            </a:r>
            <a:r>
              <a:rPr lang="en-US" sz="2200" dirty="0">
                <a:latin typeface="Calibri" pitchFamily="34" charset="0"/>
                <a:cs typeface="Calibri" pitchFamily="34" charset="0"/>
              </a:rPr>
              <a:t>Governmental Consensus Voting	</a:t>
            </a:r>
            <a:r>
              <a:rPr lang="en-US" sz="2200" dirty="0" smtClean="0">
                <a:latin typeface="Calibri" pitchFamily="34" charset="0"/>
                <a:cs typeface="Calibri" pitchFamily="34" charset="0"/>
              </a:rPr>
              <a:t>~ 11/15/2018</a:t>
            </a:r>
            <a:r>
              <a:rPr lang="en-US" sz="2000" dirty="0" smtClean="0">
                <a:latin typeface="Calibri" panose="020F0502020204030204" pitchFamily="34" charset="0"/>
              </a:rPr>
              <a:t>	</a:t>
            </a:r>
          </a:p>
        </p:txBody>
      </p:sp>
    </p:spTree>
    <p:extLst>
      <p:ext uri="{BB962C8B-B14F-4D97-AF65-F5344CB8AC3E}">
        <p14:creationId xmlns:p14="http://schemas.microsoft.com/office/powerpoint/2010/main" val="824806923"/>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Florida Building Codes</a:t>
            </a:r>
            <a:endParaRPr lang="en-US" altLang="en-US" sz="2400" dirty="0" smtClean="0"/>
          </a:p>
        </p:txBody>
      </p:sp>
      <p:sp>
        <p:nvSpPr>
          <p:cNvPr id="3" name="Text Box 3"/>
          <p:cNvSpPr txBox="1">
            <a:spLocks noChangeArrowheads="1"/>
          </p:cNvSpPr>
          <p:nvPr/>
        </p:nvSpPr>
        <p:spPr bwMode="auto">
          <a:xfrm>
            <a:off x="331788" y="1470025"/>
            <a:ext cx="8480425" cy="5078313"/>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a:latin typeface="Cambria" panose="02040503050406030204" pitchFamily="18" charset="0"/>
              </a:rPr>
              <a:t>Effective Date of 6</a:t>
            </a:r>
            <a:r>
              <a:rPr lang="en-US" sz="2400" b="1" u="sng" baseline="30000" dirty="0">
                <a:latin typeface="Cambria" panose="02040503050406030204" pitchFamily="18" charset="0"/>
              </a:rPr>
              <a:t>th</a:t>
            </a:r>
            <a:r>
              <a:rPr lang="en-US" sz="2400" b="1" u="sng" dirty="0">
                <a:latin typeface="Cambria" panose="02040503050406030204" pitchFamily="18" charset="0"/>
              </a:rPr>
              <a:t> Edition (2017) </a:t>
            </a:r>
            <a:r>
              <a:rPr lang="en-US" sz="2400" b="1" u="sng" dirty="0" smtClean="0">
                <a:latin typeface="Cambria" panose="02040503050406030204" pitchFamily="18" charset="0"/>
              </a:rPr>
              <a:t>Appears Firm</a:t>
            </a:r>
            <a:endParaRPr lang="en-US" sz="2200" b="1" u="sng" dirty="0">
              <a:latin typeface="Cambria" panose="02040503050406030204" pitchFamily="18" charset="0"/>
            </a:endParaRPr>
          </a:p>
          <a:p>
            <a:pPr marL="0" lvl="1" indent="-338137" eaLnBrk="1" fontAlgn="base" hangingPunct="1">
              <a:spcBef>
                <a:spcPct val="0"/>
              </a:spcBef>
              <a:spcAft>
                <a:spcPct val="0"/>
              </a:spcAft>
              <a:tabLst>
                <a:tab pos="341313" algn="l"/>
                <a:tab pos="8283575" algn="r"/>
              </a:tabLst>
              <a:defRPr/>
            </a:pPr>
            <a:endParaRPr lang="en-US" sz="2000" dirty="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Officials have maintained 12/31/2017 </a:t>
            </a:r>
            <a:r>
              <a:rPr lang="en-US" sz="2000" dirty="0">
                <a:latin typeface="Calibri" panose="020F0502020204030204" pitchFamily="34" charset="0"/>
              </a:rPr>
              <a:t>as the effective </a:t>
            </a:r>
            <a:r>
              <a:rPr lang="en-US" sz="2000" dirty="0" smtClean="0">
                <a:latin typeface="Calibri" panose="020F0502020204030204" pitchFamily="34" charset="0"/>
              </a:rPr>
              <a:t>date for implementation of the 6</a:t>
            </a:r>
            <a:r>
              <a:rPr lang="en-US" sz="2000" baseline="30000" dirty="0" smtClean="0">
                <a:latin typeface="Calibri" panose="020F0502020204030204" pitchFamily="34" charset="0"/>
              </a:rPr>
              <a:t>th</a:t>
            </a:r>
            <a:r>
              <a:rPr lang="en-US" sz="2000" dirty="0" smtClean="0">
                <a:latin typeface="Calibri" panose="020F0502020204030204" pitchFamily="34" charset="0"/>
              </a:rPr>
              <a:t> Edition Florida codes.</a:t>
            </a:r>
          </a:p>
          <a:p>
            <a:pPr marL="0" lvl="1" indent="-338137" eaLnBrk="1" fontAlgn="base" hangingPunct="1">
              <a:spcBef>
                <a:spcPct val="0"/>
              </a:spcBef>
              <a:spcAft>
                <a:spcPct val="0"/>
              </a:spcAft>
              <a:tabLst>
                <a:tab pos="341313" algn="l"/>
                <a:tab pos="8283575" algn="r"/>
              </a:tabLst>
              <a:defRPr/>
            </a:pPr>
            <a:endParaRPr lang="en-US" sz="1600" dirty="0" smtClean="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Future Florida Building Codes Disconnect from ICC Codes</a:t>
            </a:r>
            <a:endParaRPr lang="en-US" sz="2200" b="1" u="sng" dirty="0" smtClean="0">
              <a:latin typeface="Cambria" panose="02040503050406030204" pitchFamily="18" charset="0"/>
            </a:endParaRPr>
          </a:p>
          <a:p>
            <a:pPr marL="0" lvl="1" indent="-338137"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HB 1021 was signed into law by Governor Rick Scott on June 23</a:t>
            </a:r>
            <a:r>
              <a:rPr lang="en-US" sz="2000" baseline="30000" dirty="0" smtClean="0">
                <a:latin typeface="Calibri" panose="020F0502020204030204" pitchFamily="34" charset="0"/>
              </a:rPr>
              <a:t>rd</a:t>
            </a:r>
            <a:r>
              <a:rPr lang="en-US" sz="2000" dirty="0">
                <a:latin typeface="Calibri" panose="020F0502020204030204" pitchFamily="34" charset="0"/>
              </a:rPr>
              <a:t> </a:t>
            </a:r>
            <a:r>
              <a:rPr lang="en-US" sz="2000" dirty="0" smtClean="0">
                <a:latin typeface="Calibri" panose="020F0502020204030204" pitchFamily="34" charset="0"/>
              </a:rPr>
              <a:t>with an effective date of July 1, 2017. The bill amended the portion of Florida Statutes (553.73) related to the Florida Building Code.</a:t>
            </a:r>
          </a:p>
          <a:p>
            <a:pPr marL="0" lvl="1" indent="-349250"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marL="0" lvl="1" indent="-34925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The Florida Building Commission approved procedures for development of the next Florida Building Codes at their most recent meeting.</a:t>
            </a:r>
          </a:p>
          <a:p>
            <a:pPr marL="0" lvl="1" indent="-349250"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marL="0" lvl="1" indent="-349250" eaLnBrk="1" fontAlgn="base" hangingPunct="1">
              <a:spcBef>
                <a:spcPct val="0"/>
              </a:spcBef>
              <a:spcAft>
                <a:spcPct val="0"/>
              </a:spcAft>
              <a:tabLst>
                <a:tab pos="341313" algn="l"/>
                <a:tab pos="8283575" algn="r"/>
              </a:tabLst>
              <a:defRPr/>
            </a:pPr>
            <a:r>
              <a:rPr lang="en-US" sz="2000" dirty="0">
                <a:latin typeface="Calibri" panose="020F0502020204030204" pitchFamily="34" charset="0"/>
              </a:rPr>
              <a:t>Every change made at ICC will require resubmission </a:t>
            </a:r>
            <a:r>
              <a:rPr lang="en-US" sz="2000" dirty="0" smtClean="0">
                <a:latin typeface="Calibri" panose="020F0502020204030204" pitchFamily="34" charset="0"/>
              </a:rPr>
              <a:t>and approval</a:t>
            </a:r>
          </a:p>
          <a:p>
            <a:pPr marL="0" lvl="1" indent="-34925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in </a:t>
            </a:r>
            <a:r>
              <a:rPr lang="en-US" sz="2000" dirty="0">
                <a:latin typeface="Calibri" panose="020F0502020204030204" pitchFamily="34" charset="0"/>
              </a:rPr>
              <a:t>the new Florida Building Code development process</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2766899485"/>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Florida Building Codes</a:t>
            </a:r>
            <a:endParaRPr lang="en-US" altLang="en-US" sz="2400" dirty="0" smtClean="0"/>
          </a:p>
        </p:txBody>
      </p:sp>
      <p:sp>
        <p:nvSpPr>
          <p:cNvPr id="3" name="Text Box 3"/>
          <p:cNvSpPr txBox="1">
            <a:spLocks noChangeArrowheads="1"/>
          </p:cNvSpPr>
          <p:nvPr/>
        </p:nvSpPr>
        <p:spPr bwMode="auto">
          <a:xfrm>
            <a:off x="331788" y="1470025"/>
            <a:ext cx="8480425" cy="4093428"/>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Specific Changes Implemented by HB 1021</a:t>
            </a:r>
            <a:endParaRPr lang="en-US" sz="800" dirty="0" smtClean="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ICC codes are no longer used as the sole foundation for Florida codes.</a:t>
            </a:r>
          </a:p>
          <a:p>
            <a:pPr marL="0" lvl="1"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Review of most-recent updates to ICC codes is required, but adoption into the Florida codes will require action (i.e. not done by default</a:t>
            </a:r>
            <a:r>
              <a:rPr lang="en-US" sz="2000" dirty="0">
                <a:latin typeface="Calibri" panose="020F0502020204030204" pitchFamily="34" charset="0"/>
              </a:rPr>
              <a:t>). Adoption of ICC code updates is “only as needed to accommodate the specific needs of this state.”</a:t>
            </a:r>
          </a:p>
          <a:p>
            <a:pPr marL="0" lvl="1" eaLnBrk="1" fontAlgn="base" hangingPunct="1">
              <a:spcBef>
                <a:spcPct val="0"/>
              </a:spcBef>
              <a:spcAft>
                <a:spcPct val="0"/>
              </a:spcAft>
              <a:tabLst>
                <a:tab pos="341313" algn="l"/>
                <a:tab pos="8283575" algn="r"/>
              </a:tabLst>
              <a:defRPr/>
            </a:pPr>
            <a:endParaRPr lang="en-US" sz="1200" dirty="0" smtClean="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Required to adopt updates to ICC codes necessary to maintain eligibility for federal funding and discounts from the National Flood Insurance Program, Federal Emergency Management Agency, and the U.S. Department of Housing and Urban Development. </a:t>
            </a:r>
          </a:p>
          <a:p>
            <a:pPr marL="0" lvl="1" eaLnBrk="1" fontAlgn="base" hangingPunct="1">
              <a:spcBef>
                <a:spcPct val="0"/>
              </a:spcBef>
              <a:spcAft>
                <a:spcPct val="0"/>
              </a:spcAft>
              <a:tabLst>
                <a:tab pos="341313" algn="l"/>
                <a:tab pos="8283575" algn="r"/>
              </a:tabLst>
              <a:defRPr/>
            </a:pPr>
            <a:endParaRPr lang="en-US" sz="1200" dirty="0" smtClean="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Three-year code update cycle </a:t>
            </a:r>
            <a:r>
              <a:rPr lang="en-US" sz="2000" dirty="0">
                <a:latin typeface="Calibri" panose="020F0502020204030204" pitchFamily="34" charset="0"/>
              </a:rPr>
              <a:t>i</a:t>
            </a:r>
            <a:r>
              <a:rPr lang="en-US" sz="2000" dirty="0" smtClean="0">
                <a:latin typeface="Calibri" panose="020F0502020204030204" pitchFamily="34" charset="0"/>
              </a:rPr>
              <a:t>s maintained.</a:t>
            </a:r>
          </a:p>
        </p:txBody>
      </p:sp>
    </p:spTree>
    <p:extLst>
      <p:ext uri="{BB962C8B-B14F-4D97-AF65-F5344CB8AC3E}">
        <p14:creationId xmlns:p14="http://schemas.microsoft.com/office/powerpoint/2010/main" val="1551148667"/>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Florida Building Codes</a:t>
            </a:r>
            <a:endParaRPr lang="en-US" altLang="en-US" sz="2400" dirty="0" smtClean="0"/>
          </a:p>
        </p:txBody>
      </p:sp>
      <p:sp>
        <p:nvSpPr>
          <p:cNvPr id="3" name="Text Box 3"/>
          <p:cNvSpPr txBox="1">
            <a:spLocks noChangeArrowheads="1"/>
          </p:cNvSpPr>
          <p:nvPr/>
        </p:nvSpPr>
        <p:spPr bwMode="auto">
          <a:xfrm>
            <a:off x="331788" y="1470025"/>
            <a:ext cx="8480425" cy="5324535"/>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HB 299 Alters Size and Composition of Commission</a:t>
            </a:r>
            <a:endParaRPr lang="en-US" sz="800" dirty="0" smtClean="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Proposal </a:t>
            </a:r>
            <a:r>
              <a:rPr lang="en-US" sz="2000" dirty="0">
                <a:latin typeface="Calibri" panose="020F0502020204030204" pitchFamily="34" charset="0"/>
              </a:rPr>
              <a:t>to reduce </a:t>
            </a:r>
            <a:r>
              <a:rPr lang="en-US" sz="2000" dirty="0" smtClean="0">
                <a:latin typeface="Calibri" panose="020F0502020204030204" pitchFamily="34" charset="0"/>
              </a:rPr>
              <a:t>Florida Building Commission </a:t>
            </a:r>
            <a:r>
              <a:rPr lang="en-US" sz="2000" dirty="0">
                <a:latin typeface="Calibri" panose="020F0502020204030204" pitchFamily="34" charset="0"/>
              </a:rPr>
              <a:t>size </a:t>
            </a:r>
            <a:r>
              <a:rPr lang="en-US" sz="2000" dirty="0" smtClean="0">
                <a:latin typeface="Calibri" panose="020F0502020204030204" pitchFamily="34" charset="0"/>
              </a:rPr>
              <a:t>and composition was </a:t>
            </a:r>
            <a:r>
              <a:rPr lang="en-US" sz="2000" dirty="0">
                <a:latin typeface="Calibri" panose="020F0502020204030204" pitchFamily="34" charset="0"/>
              </a:rPr>
              <a:t>not included in </a:t>
            </a:r>
            <a:r>
              <a:rPr lang="en-US" sz="2000" dirty="0" smtClean="0">
                <a:latin typeface="Calibri" panose="020F0502020204030204" pitchFamily="34" charset="0"/>
              </a:rPr>
              <a:t>the final version of HB 1021, but that concept has reemerged this session in HB 299.</a:t>
            </a:r>
          </a:p>
          <a:p>
            <a:pPr marL="0" lvl="1"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Original bill . . . </a:t>
            </a:r>
          </a:p>
          <a:p>
            <a:pPr marL="627063" lvl="2" indent="-288925"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Reduces commission size from 27 to 11 members.</a:t>
            </a:r>
          </a:p>
          <a:p>
            <a:pPr marL="627063" lvl="2" indent="-288925"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Eliminates the seat allocated to the building products manufacturing industry.</a:t>
            </a:r>
          </a:p>
          <a:p>
            <a:pPr marL="0" lvl="1" eaLnBrk="1" fontAlgn="base" hangingPunct="1">
              <a:spcBef>
                <a:spcPct val="0"/>
              </a:spcBef>
              <a:spcAft>
                <a:spcPct val="0"/>
              </a:spcAft>
              <a:tabLst>
                <a:tab pos="341313" algn="l"/>
                <a:tab pos="8283575" algn="r"/>
              </a:tabLst>
              <a:defRPr/>
            </a:pPr>
            <a:endParaRPr lang="en-US" sz="1600" dirty="0" smtClean="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An amendment . . . </a:t>
            </a:r>
          </a:p>
          <a:p>
            <a:pPr marL="627063" lvl="2" indent="-288925"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Reduces </a:t>
            </a:r>
            <a:r>
              <a:rPr lang="en-US" sz="2000" dirty="0">
                <a:latin typeface="Calibri" panose="020F0502020204030204" pitchFamily="34" charset="0"/>
              </a:rPr>
              <a:t>commission size from 27 to </a:t>
            </a:r>
            <a:r>
              <a:rPr lang="en-US" sz="2000" dirty="0" smtClean="0">
                <a:latin typeface="Calibri" panose="020F0502020204030204" pitchFamily="34" charset="0"/>
              </a:rPr>
              <a:t>15 </a:t>
            </a:r>
            <a:r>
              <a:rPr lang="en-US" sz="2000" dirty="0">
                <a:latin typeface="Calibri" panose="020F0502020204030204" pitchFamily="34" charset="0"/>
              </a:rPr>
              <a:t>members.</a:t>
            </a:r>
          </a:p>
          <a:p>
            <a:pPr marL="627063" lvl="2" indent="-288925"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Retains </a:t>
            </a:r>
            <a:r>
              <a:rPr lang="en-US" sz="2000" dirty="0">
                <a:latin typeface="Calibri" panose="020F0502020204030204" pitchFamily="34" charset="0"/>
              </a:rPr>
              <a:t>the seat allocated to the building products manufacturing industry.</a:t>
            </a:r>
          </a:p>
          <a:p>
            <a:pPr marL="0" lvl="1" eaLnBrk="1" fontAlgn="base" hangingPunct="1">
              <a:spcBef>
                <a:spcPct val="0"/>
              </a:spcBef>
              <a:spcAft>
                <a:spcPct val="0"/>
              </a:spcAft>
              <a:tabLst>
                <a:tab pos="341313" algn="l"/>
                <a:tab pos="8283575" algn="r"/>
              </a:tabLst>
              <a:defRPr/>
            </a:pPr>
            <a:endParaRPr lang="en-US" sz="1600" dirty="0" smtClean="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a:t>
            </a:r>
            <a:r>
              <a:rPr lang="en-US" sz="2000" dirty="0">
                <a:latin typeface="Calibri" panose="020F0502020204030204" pitchFamily="34" charset="0"/>
              </a:rPr>
              <a:t>will </a:t>
            </a:r>
            <a:r>
              <a:rPr lang="en-US" sz="2000" dirty="0" smtClean="0">
                <a:latin typeface="Calibri" panose="020F0502020204030204" pitchFamily="34" charset="0"/>
              </a:rPr>
              <a:t>track this bill. </a:t>
            </a:r>
            <a:endParaRPr lang="en-US" sz="2000" dirty="0">
              <a:latin typeface="Calibri" panose="020F0502020204030204" pitchFamily="34" charset="0"/>
            </a:endParaRPr>
          </a:p>
        </p:txBody>
      </p:sp>
    </p:spTree>
    <p:extLst>
      <p:ext uri="{BB962C8B-B14F-4D97-AF65-F5344CB8AC3E}">
        <p14:creationId xmlns:p14="http://schemas.microsoft.com/office/powerpoint/2010/main" val="277132532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r"/>
            <a:r>
              <a:rPr lang="en-US" sz="3600" b="1" dirty="0" smtClean="0"/>
              <a:t>ADVOCACY ISSUES</a:t>
            </a:r>
            <a:endParaRPr lang="en-US" sz="3600" b="1" dirty="0"/>
          </a:p>
        </p:txBody>
      </p:sp>
    </p:spTree>
    <p:extLst>
      <p:ext uri="{BB962C8B-B14F-4D97-AF65-F5344CB8AC3E}">
        <p14:creationId xmlns:p14="http://schemas.microsoft.com/office/powerpoint/2010/main" val="3657037048"/>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Wind Resistance</a:t>
            </a:r>
          </a:p>
        </p:txBody>
      </p:sp>
      <p:sp>
        <p:nvSpPr>
          <p:cNvPr id="3" name="Text Box 3"/>
          <p:cNvSpPr txBox="1">
            <a:spLocks noChangeArrowheads="1"/>
          </p:cNvSpPr>
          <p:nvPr/>
        </p:nvSpPr>
        <p:spPr bwMode="auto">
          <a:xfrm>
            <a:off x="331788" y="1470025"/>
            <a:ext cx="8480425" cy="3816429"/>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RELEVANCE FOR ARMA</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Various stakeholders are investigating building envelope wind resistance, raising questions about existing requirements and test methods, and proposing changes.</a:t>
            </a:r>
          </a:p>
          <a:p>
            <a:pPr eaLnBrk="1" fontAlgn="base" hangingPunct="1">
              <a:spcBef>
                <a:spcPct val="0"/>
              </a:spcBef>
              <a:spcAft>
                <a:spcPct val="0"/>
              </a:spcAft>
              <a:tabLst>
                <a:tab pos="341313" algn="l"/>
                <a:tab pos="8283575" algn="r"/>
              </a:tabLst>
              <a:defRPr/>
            </a:pPr>
            <a:endParaRPr lang="en-US" sz="2200" dirty="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ACTIVE ADVOCACY AND MONITORING  </a:t>
            </a:r>
            <a:endParaRPr lang="en-US" sz="2200" dirty="0" smtClean="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Local Code Amendments</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Standards Development</a:t>
            </a:r>
          </a:p>
          <a:p>
            <a:pPr eaLnBrk="1" fontAlgn="base" hangingPunct="1">
              <a:spcBef>
                <a:spcPct val="0"/>
              </a:spcBef>
              <a:spcAft>
                <a:spcPct val="0"/>
              </a:spcAft>
              <a:tabLst>
                <a:tab pos="341313" algn="l"/>
                <a:tab pos="8283575" algn="r"/>
              </a:tabLst>
              <a:defRPr/>
            </a:pPr>
            <a:endParaRPr lang="en-US" sz="2200" b="1" dirty="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INVOLVED ARMA RESOURCES</a:t>
            </a:r>
            <a:endParaRPr lang="en-US" sz="2200" b="1" dirty="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a:latin typeface="Calibri" panose="020F0502020204030204" pitchFamily="34" charset="0"/>
              </a:rPr>
              <a:t>Codes Steering </a:t>
            </a:r>
            <a:r>
              <a:rPr lang="en-US" sz="2200" dirty="0" smtClean="0">
                <a:latin typeface="Calibri" panose="020F0502020204030204" pitchFamily="34" charset="0"/>
              </a:rPr>
              <a:t>Group</a:t>
            </a:r>
            <a:endParaRPr lang="en-US" sz="2200" dirty="0">
              <a:latin typeface="Calibri" panose="020F0502020204030204" pitchFamily="34" charset="0"/>
            </a:endParaRPr>
          </a:p>
        </p:txBody>
      </p:sp>
    </p:spTree>
    <p:extLst>
      <p:ext uri="{BB962C8B-B14F-4D97-AF65-F5344CB8AC3E}">
        <p14:creationId xmlns:p14="http://schemas.microsoft.com/office/powerpoint/2010/main" val="3155635256"/>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Wind Resistance</a:t>
            </a:r>
            <a:endParaRPr lang="en-US" altLang="en-US" sz="2400" dirty="0" smtClean="0"/>
          </a:p>
        </p:txBody>
      </p:sp>
      <p:sp>
        <p:nvSpPr>
          <p:cNvPr id="3" name="Text Box 3"/>
          <p:cNvSpPr txBox="1">
            <a:spLocks noChangeArrowheads="1"/>
          </p:cNvSpPr>
          <p:nvPr/>
        </p:nvSpPr>
        <p:spPr bwMode="auto">
          <a:xfrm>
            <a:off x="331788" y="1470025"/>
            <a:ext cx="8480425" cy="5201424"/>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Monroe County, FL May Restrict Asphalt Shingles</a:t>
            </a:r>
          </a:p>
          <a:p>
            <a:pPr marL="0" lvl="1"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staff and members are tracking an issue in Monroe County, Florida (the Keys and Everglades) related to acceptance of asphalt shingles.</a:t>
            </a:r>
          </a:p>
          <a:p>
            <a:pPr marL="0" lvl="1"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marL="0" lvl="1"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Perceptions </a:t>
            </a:r>
            <a:r>
              <a:rPr lang="en-US" sz="2000" dirty="0">
                <a:latin typeface="Calibri" panose="020F0502020204030204" pitchFamily="34" charset="0"/>
              </a:rPr>
              <a:t>about asphalt shingle performance during </a:t>
            </a:r>
            <a:r>
              <a:rPr lang="en-US" sz="2000" dirty="0" smtClean="0">
                <a:latin typeface="Calibri" panose="020F0502020204030204" pitchFamily="34" charset="0"/>
              </a:rPr>
              <a:t>Hurricane </a:t>
            </a:r>
            <a:r>
              <a:rPr lang="en-US" sz="2000" dirty="0">
                <a:latin typeface="Calibri" panose="020F0502020204030204" pitchFamily="34" charset="0"/>
              </a:rPr>
              <a:t>Irma has led county officials to </a:t>
            </a:r>
            <a:r>
              <a:rPr lang="en-US" sz="2000" dirty="0" smtClean="0">
                <a:latin typeface="Calibri" panose="020F0502020204030204" pitchFamily="34" charset="0"/>
              </a:rPr>
              <a:t>consider two options:</a:t>
            </a:r>
          </a:p>
          <a:p>
            <a:pPr marL="690563" lvl="2" indent="-346075"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Request </a:t>
            </a:r>
            <a:r>
              <a:rPr lang="en-US" sz="2000" dirty="0">
                <a:latin typeface="Calibri" panose="020F0502020204030204" pitchFamily="34" charset="0"/>
              </a:rPr>
              <a:t>Citizens </a:t>
            </a:r>
            <a:r>
              <a:rPr lang="en-US" sz="2000" dirty="0" smtClean="0">
                <a:latin typeface="Calibri" panose="020F0502020204030204" pitchFamily="34" charset="0"/>
              </a:rPr>
              <a:t>Property Insurance Corporation cover costs </a:t>
            </a:r>
            <a:r>
              <a:rPr lang="en-US" sz="2000" dirty="0">
                <a:latin typeface="Calibri" panose="020F0502020204030204" pitchFamily="34" charset="0"/>
              </a:rPr>
              <a:t>to replace asphalt shingle roofs with tile or </a:t>
            </a:r>
            <a:r>
              <a:rPr lang="en-US" sz="2000" dirty="0" smtClean="0">
                <a:latin typeface="Calibri" panose="020F0502020204030204" pitchFamily="34" charset="0"/>
              </a:rPr>
              <a:t>metal when processing future claims.</a:t>
            </a:r>
          </a:p>
          <a:p>
            <a:pPr marL="690563" lvl="2" indent="-346075"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Promulgate a code change to preclude the use of asphalt shingles.</a:t>
            </a:r>
          </a:p>
          <a:p>
            <a:pPr marL="0" lvl="1" indent="-341312"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r>
              <a:rPr lang="en-US" sz="2000" dirty="0">
                <a:latin typeface="Calibri" panose="020F0502020204030204" pitchFamily="34" charset="0"/>
              </a:rPr>
              <a:t>ARMA staff have </a:t>
            </a:r>
            <a:r>
              <a:rPr lang="en-US" sz="2000" dirty="0" smtClean="0">
                <a:latin typeface="Calibri" panose="020F0502020204030204" pitchFamily="34" charset="0"/>
              </a:rPr>
              <a:t>engaged </a:t>
            </a:r>
            <a:r>
              <a:rPr lang="en-US" sz="2000" dirty="0">
                <a:latin typeface="Calibri" panose="020F0502020204030204" pitchFamily="34" charset="0"/>
              </a:rPr>
              <a:t>with the County </a:t>
            </a:r>
            <a:r>
              <a:rPr lang="en-US" sz="2000" dirty="0" smtClean="0">
                <a:latin typeface="Calibri" panose="020F0502020204030204" pitchFamily="34" charset="0"/>
              </a:rPr>
              <a:t>Commission and </a:t>
            </a:r>
            <a:r>
              <a:rPr lang="en-US" sz="2000" dirty="0">
                <a:latin typeface="Calibri" panose="020F0502020204030204" pitchFamily="34" charset="0"/>
              </a:rPr>
              <a:t>will meet with </a:t>
            </a:r>
            <a:r>
              <a:rPr lang="en-US" sz="2000" dirty="0" smtClean="0">
                <a:latin typeface="Calibri" panose="020F0502020204030204" pitchFamily="34" charset="0"/>
              </a:rPr>
              <a:t>Citizens before Nov. 14</a:t>
            </a:r>
            <a:r>
              <a:rPr lang="en-US" sz="2000" baseline="30000" dirty="0" smtClean="0">
                <a:latin typeface="Calibri" panose="020F0502020204030204" pitchFamily="34" charset="0"/>
              </a:rPr>
              <a:t>th</a:t>
            </a:r>
            <a:r>
              <a:rPr lang="en-US" sz="2000" dirty="0" smtClean="0">
                <a:latin typeface="Calibri" panose="020F0502020204030204" pitchFamily="34" charset="0"/>
              </a:rPr>
              <a:t> County Commission meeting </a:t>
            </a:r>
            <a:r>
              <a:rPr lang="en-US" sz="2000" dirty="0">
                <a:latin typeface="Calibri" panose="020F0502020204030204" pitchFamily="34" charset="0"/>
              </a:rPr>
              <a:t>in Key West.</a:t>
            </a:r>
          </a:p>
          <a:p>
            <a:pPr marL="0" lvl="1" indent="-338137"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ARMA’s goal </a:t>
            </a:r>
            <a:r>
              <a:rPr lang="en-US" sz="2000" dirty="0">
                <a:latin typeface="Calibri" panose="020F0502020204030204" pitchFamily="34" charset="0"/>
              </a:rPr>
              <a:t>is to encourage enforcement of current </a:t>
            </a:r>
            <a:r>
              <a:rPr lang="en-US" sz="2000" dirty="0" smtClean="0">
                <a:latin typeface="Calibri" panose="020F0502020204030204" pitchFamily="34" charset="0"/>
              </a:rPr>
              <a:t>proven</a:t>
            </a: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building </a:t>
            </a:r>
            <a:r>
              <a:rPr lang="en-US" sz="2000" dirty="0">
                <a:latin typeface="Calibri" panose="020F0502020204030204" pitchFamily="34" charset="0"/>
              </a:rPr>
              <a:t>standards for wind resistance of all roofing </a:t>
            </a:r>
            <a:r>
              <a:rPr lang="en-US" sz="2000" dirty="0" smtClean="0">
                <a:latin typeface="Calibri" panose="020F0502020204030204" pitchFamily="34" charset="0"/>
              </a:rPr>
              <a:t>systems,</a:t>
            </a:r>
          </a:p>
          <a:p>
            <a:pPr marL="0" lvl="1" indent="-338137"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including </a:t>
            </a:r>
            <a:r>
              <a:rPr lang="en-US" sz="2000" dirty="0">
                <a:latin typeface="Calibri" panose="020F0502020204030204" pitchFamily="34" charset="0"/>
              </a:rPr>
              <a:t>installation inspection</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1485525243"/>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Wind Resistance</a:t>
            </a:r>
            <a:endParaRPr lang="en-US" altLang="en-US" sz="2400" dirty="0" smtClean="0"/>
          </a:p>
        </p:txBody>
      </p:sp>
      <p:sp>
        <p:nvSpPr>
          <p:cNvPr id="3" name="Text Box 3"/>
          <p:cNvSpPr txBox="1">
            <a:spLocks noChangeArrowheads="1"/>
          </p:cNvSpPr>
          <p:nvPr/>
        </p:nvSpPr>
        <p:spPr bwMode="auto">
          <a:xfrm>
            <a:off x="331788" y="1470025"/>
            <a:ext cx="8480425" cy="2831544"/>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600" b="1" u="sng" dirty="0" smtClean="0">
                <a:latin typeface="Cambria" panose="02040503050406030204" pitchFamily="18" charset="0"/>
              </a:rPr>
              <a:t>ICC-600 Revision in Process</a:t>
            </a:r>
          </a:p>
          <a:p>
            <a:pPr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The ICC Standard for Residential Construction in High-Wind Regions is being updated.</a:t>
            </a:r>
          </a:p>
          <a:p>
            <a:pPr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Suggested revisions from the public are due December 11</a:t>
            </a:r>
            <a:r>
              <a:rPr lang="en-US" sz="2000" baseline="30000" dirty="0" smtClean="0">
                <a:latin typeface="Calibri" panose="020F0502020204030204" pitchFamily="34" charset="0"/>
              </a:rPr>
              <a:t>th</a:t>
            </a:r>
            <a:r>
              <a:rPr lang="en-US" sz="2000" dirty="0" smtClean="0">
                <a:latin typeface="Calibri" panose="020F0502020204030204" pitchFamily="34" charset="0"/>
              </a:rPr>
              <a:t>.</a:t>
            </a:r>
          </a:p>
          <a:p>
            <a:pPr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may submit proposed revisions to align sections of the standard with underlayment requirements ARMA advocates in the building code.</a:t>
            </a:r>
            <a:endParaRPr lang="en-US" sz="2000" dirty="0">
              <a:latin typeface="Calibri" panose="020F0502020204030204" pitchFamily="34" charset="0"/>
            </a:endParaRPr>
          </a:p>
        </p:txBody>
      </p:sp>
    </p:spTree>
    <p:extLst>
      <p:ext uri="{BB962C8B-B14F-4D97-AF65-F5344CB8AC3E}">
        <p14:creationId xmlns:p14="http://schemas.microsoft.com/office/powerpoint/2010/main" val="4123202636"/>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Reflectivity</a:t>
            </a:r>
          </a:p>
        </p:txBody>
      </p:sp>
      <p:sp>
        <p:nvSpPr>
          <p:cNvPr id="3" name="Text Box 3"/>
          <p:cNvSpPr txBox="1">
            <a:spLocks noChangeArrowheads="1"/>
          </p:cNvSpPr>
          <p:nvPr/>
        </p:nvSpPr>
        <p:spPr bwMode="auto">
          <a:xfrm>
            <a:off x="331788" y="1470025"/>
            <a:ext cx="8480425" cy="3816429"/>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RELEVANCE FOR ARMA  </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Energy efficient building designs often focus on roof reflectivity.</a:t>
            </a:r>
          </a:p>
          <a:p>
            <a:pPr lvl="1" eaLnBrk="1" fontAlgn="base" hangingPunct="1">
              <a:spcBef>
                <a:spcPct val="0"/>
              </a:spcBef>
              <a:spcAft>
                <a:spcPct val="0"/>
              </a:spcAft>
              <a:tabLst>
                <a:tab pos="341313" algn="l"/>
                <a:tab pos="8283575" algn="r"/>
              </a:tabLst>
              <a:defRPr/>
            </a:pPr>
            <a:endParaRPr lang="en-US" sz="22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ACTIVE ADVOCACY AND MONITORING  </a:t>
            </a:r>
            <a:endParaRPr lang="en-US" sz="2200" dirty="0" smtClean="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California Building and Energy Codes</a:t>
            </a:r>
            <a:endParaRPr lang="en-US" sz="2200" dirty="0">
              <a:latin typeface="Calibri" panose="020F0502020204030204" pitchFamily="34" charset="0"/>
            </a:endParaRP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Local Code Amendment</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Stakeholder Programs</a:t>
            </a:r>
          </a:p>
          <a:p>
            <a:pPr eaLnBrk="1" fontAlgn="base" hangingPunct="1">
              <a:spcBef>
                <a:spcPct val="0"/>
              </a:spcBef>
              <a:spcAft>
                <a:spcPct val="0"/>
              </a:spcAft>
              <a:tabLst>
                <a:tab pos="341313" algn="l"/>
                <a:tab pos="8283575" algn="r"/>
              </a:tabLst>
              <a:defRPr/>
            </a:pPr>
            <a:endParaRPr lang="en-US" sz="2200" b="1" dirty="0" smtClean="0">
              <a:latin typeface="Cambria" panose="02040503050406030204" pitchFamily="18"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INVOLVED ARMA RESOURCES</a:t>
            </a:r>
            <a:endParaRPr lang="en-US" sz="2200" b="1" dirty="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Codes Steering Group</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Cool </a:t>
            </a:r>
            <a:r>
              <a:rPr lang="en-US" sz="2200" dirty="0">
                <a:latin typeface="Calibri" panose="020F0502020204030204" pitchFamily="34" charset="0"/>
              </a:rPr>
              <a:t>Roof Task </a:t>
            </a:r>
            <a:r>
              <a:rPr lang="en-US" sz="2200" dirty="0" smtClean="0">
                <a:latin typeface="Calibri" panose="020F0502020204030204" pitchFamily="34" charset="0"/>
              </a:rPr>
              <a:t>Force</a:t>
            </a:r>
            <a:endParaRPr lang="en-US" sz="2200" dirty="0">
              <a:latin typeface="Calibri" panose="020F0502020204030204" pitchFamily="34" charset="0"/>
            </a:endParaRPr>
          </a:p>
        </p:txBody>
      </p:sp>
    </p:spTree>
    <p:extLst>
      <p:ext uri="{BB962C8B-B14F-4D97-AF65-F5344CB8AC3E}">
        <p14:creationId xmlns:p14="http://schemas.microsoft.com/office/powerpoint/2010/main" val="2331581547"/>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Reflectivity</a:t>
            </a:r>
            <a:endParaRPr lang="en-US" altLang="en-US" sz="2400" dirty="0" smtClean="0"/>
          </a:p>
        </p:txBody>
      </p:sp>
      <p:sp>
        <p:nvSpPr>
          <p:cNvPr id="3" name="Text Box 3"/>
          <p:cNvSpPr txBox="1">
            <a:spLocks noChangeArrowheads="1"/>
          </p:cNvSpPr>
          <p:nvPr/>
        </p:nvSpPr>
        <p:spPr bwMode="auto">
          <a:xfrm>
            <a:off x="318536" y="1473338"/>
            <a:ext cx="8480425" cy="4031873"/>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California 2019 Building Energy Efficiency Standards</a:t>
            </a:r>
          </a:p>
          <a:p>
            <a:pPr eaLnBrk="1" fontAlgn="base" hangingPunct="1">
              <a:spcBef>
                <a:spcPct val="0"/>
              </a:spcBef>
              <a:spcAft>
                <a:spcPct val="0"/>
              </a:spcAft>
              <a:tabLst>
                <a:tab pos="341313" algn="l"/>
                <a:tab pos="8283575" algn="r"/>
              </a:tabLst>
              <a:defRPr/>
            </a:pPr>
            <a:endParaRPr lang="en-US" sz="2000" dirty="0" smtClean="0">
              <a:latin typeface="Calibri" pitchFamily="34" charset="0"/>
            </a:endParaRPr>
          </a:p>
          <a:p>
            <a:pPr eaLnBrk="1" fontAlgn="base" hangingPunct="1">
              <a:spcBef>
                <a:spcPct val="0"/>
              </a:spcBef>
              <a:spcAft>
                <a:spcPct val="0"/>
              </a:spcAft>
              <a:tabLst>
                <a:tab pos="341313" algn="l"/>
                <a:tab pos="8283575" algn="r"/>
              </a:tabLst>
              <a:defRPr/>
            </a:pPr>
            <a:r>
              <a:rPr lang="en-US" sz="2000" b="1" dirty="0" smtClean="0">
                <a:latin typeface="Calibri" pitchFamily="34" charset="0"/>
              </a:rPr>
              <a:t>California Energy Commission (CEC) </a:t>
            </a:r>
            <a:r>
              <a:rPr lang="en-US" sz="2000" dirty="0" smtClean="0">
                <a:latin typeface="Calibri" pitchFamily="34" charset="0"/>
              </a:rPr>
              <a:t>continues to assert there will be no changes to the reflective roof requirements. </a:t>
            </a:r>
          </a:p>
          <a:p>
            <a:pPr eaLnBrk="1" fontAlgn="base" hangingPunct="1">
              <a:spcBef>
                <a:spcPct val="0"/>
              </a:spcBef>
              <a:spcAft>
                <a:spcPct val="0"/>
              </a:spcAft>
              <a:tabLst>
                <a:tab pos="341313" algn="l"/>
                <a:tab pos="8283575" algn="r"/>
              </a:tabLst>
              <a:defRPr/>
            </a:pPr>
            <a:endParaRPr lang="en-US" sz="1600" b="1" dirty="0">
              <a:latin typeface="Calibri" pitchFamily="34"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Effective date of 2019 Building Energy Efficiency Standards (Title 24, Part 6) is projected as January 1, 2020.</a:t>
            </a:r>
          </a:p>
          <a:p>
            <a:pPr eaLnBrk="1" fontAlgn="base" hangingPunct="1">
              <a:spcBef>
                <a:spcPct val="0"/>
              </a:spcBef>
              <a:spcAft>
                <a:spcPct val="0"/>
              </a:spcAft>
              <a:tabLst>
                <a:tab pos="341313" algn="l"/>
                <a:tab pos="8283575" algn="r"/>
              </a:tabLst>
              <a:defRPr/>
            </a:pPr>
            <a:endParaRPr lang="en-US" sz="1600" dirty="0" smtClean="0">
              <a:latin typeface="Calibri" pitchFamily="34" charset="0"/>
            </a:endParaRPr>
          </a:p>
          <a:p>
            <a:pPr eaLnBrk="1" fontAlgn="base" hangingPunct="1">
              <a:spcBef>
                <a:spcPct val="0"/>
              </a:spcBef>
              <a:spcAft>
                <a:spcPct val="0"/>
              </a:spcAft>
              <a:tabLst>
                <a:tab pos="341313" algn="l"/>
                <a:tab pos="8283575" algn="r"/>
              </a:tabLst>
              <a:defRPr/>
            </a:pPr>
            <a:r>
              <a:rPr lang="en-US" sz="2000" dirty="0">
                <a:latin typeface="Calibri" pitchFamily="34" charset="0"/>
              </a:rPr>
              <a:t>CEC </a:t>
            </a:r>
            <a:r>
              <a:rPr lang="en-US" sz="2000" dirty="0" smtClean="0">
                <a:latin typeface="Calibri" pitchFamily="34" charset="0"/>
              </a:rPr>
              <a:t>hearing </a:t>
            </a:r>
            <a:r>
              <a:rPr lang="en-US" sz="2000" dirty="0">
                <a:latin typeface="Calibri" pitchFamily="34" charset="0"/>
              </a:rPr>
              <a:t>for 45-Day Language </a:t>
            </a:r>
            <a:r>
              <a:rPr lang="en-US" sz="2000" dirty="0" smtClean="0">
                <a:latin typeface="Calibri" pitchFamily="34" charset="0"/>
              </a:rPr>
              <a:t>is tentatively </a:t>
            </a:r>
            <a:r>
              <a:rPr lang="en-US" sz="2000" dirty="0">
                <a:latin typeface="Calibri" pitchFamily="34" charset="0"/>
              </a:rPr>
              <a:t>s</a:t>
            </a:r>
            <a:r>
              <a:rPr lang="en-US" sz="2000" dirty="0" smtClean="0">
                <a:latin typeface="Calibri" pitchFamily="34" charset="0"/>
              </a:rPr>
              <a:t>cheduled </a:t>
            </a:r>
            <a:r>
              <a:rPr lang="en-US" sz="2000" dirty="0">
                <a:latin typeface="Calibri" pitchFamily="34" charset="0"/>
              </a:rPr>
              <a:t>for January 11, 2018.</a:t>
            </a:r>
          </a:p>
          <a:p>
            <a:pPr eaLnBrk="1" fontAlgn="base" hangingPunct="1">
              <a:spcBef>
                <a:spcPct val="0"/>
              </a:spcBef>
              <a:spcAft>
                <a:spcPct val="0"/>
              </a:spcAft>
              <a:tabLst>
                <a:tab pos="341313" algn="l"/>
                <a:tab pos="8283575" algn="r"/>
              </a:tabLst>
              <a:defRPr/>
            </a:pPr>
            <a:endParaRPr lang="en-US" sz="1600" dirty="0" smtClean="0">
              <a:latin typeface="Calibri" pitchFamily="34" charset="0"/>
            </a:endParaRPr>
          </a:p>
          <a:p>
            <a:pPr eaLnBrk="1" fontAlgn="base" hangingPunct="1">
              <a:spcBef>
                <a:spcPct val="0"/>
              </a:spcBef>
              <a:spcAft>
                <a:spcPct val="0"/>
              </a:spcAft>
              <a:tabLst>
                <a:tab pos="341313" algn="l"/>
                <a:tab pos="8283575" algn="r"/>
              </a:tabLst>
              <a:defRPr/>
            </a:pPr>
            <a:endParaRPr lang="en-US" sz="1600" dirty="0" smtClean="0">
              <a:latin typeface="Calibri" pitchFamily="34" charset="0"/>
            </a:endParaRPr>
          </a:p>
          <a:p>
            <a:pPr eaLnBrk="1" fontAlgn="base" hangingPunct="1">
              <a:spcBef>
                <a:spcPct val="0"/>
              </a:spcBef>
              <a:spcAft>
                <a:spcPct val="0"/>
              </a:spcAft>
              <a:tabLst>
                <a:tab pos="341313" algn="l"/>
                <a:tab pos="8283575" algn="r"/>
              </a:tabLst>
              <a:defRPr/>
            </a:pPr>
            <a:r>
              <a:rPr lang="en-US" sz="2000" b="1" dirty="0" smtClean="0">
                <a:latin typeface="Calibri" pitchFamily="34" charset="0"/>
              </a:rPr>
              <a:t>Climate Resolve </a:t>
            </a:r>
            <a:r>
              <a:rPr lang="en-US" sz="2000" dirty="0" smtClean="0">
                <a:latin typeface="Calibri" pitchFamily="34" charset="0"/>
              </a:rPr>
              <a:t>is advocating the CEC increase reflective roof requirements to Energy Star levels (i.e. from current 0.20 solar reflectance to 0.25). </a:t>
            </a:r>
            <a:endParaRPr lang="en-US" sz="2000" b="1" dirty="0" smtClean="0">
              <a:latin typeface="Calibri" pitchFamily="34" charset="0"/>
            </a:endParaRPr>
          </a:p>
        </p:txBody>
      </p:sp>
    </p:spTree>
    <p:extLst>
      <p:ext uri="{BB962C8B-B14F-4D97-AF65-F5344CB8AC3E}">
        <p14:creationId xmlns:p14="http://schemas.microsoft.com/office/powerpoint/2010/main" val="1150519005"/>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r"/>
            <a:r>
              <a:rPr lang="en-US" sz="3600" b="1" dirty="0" smtClean="0"/>
              <a:t>FOUNDATION</a:t>
            </a:r>
            <a:endParaRPr lang="en-US" sz="3600" b="1" dirty="0"/>
          </a:p>
        </p:txBody>
      </p:sp>
    </p:spTree>
    <p:extLst>
      <p:ext uri="{BB962C8B-B14F-4D97-AF65-F5344CB8AC3E}">
        <p14:creationId xmlns:p14="http://schemas.microsoft.com/office/powerpoint/2010/main" val="578694556"/>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Reflectivity</a:t>
            </a:r>
            <a:endParaRPr lang="en-US" altLang="en-US" sz="2400" dirty="0" smtClean="0"/>
          </a:p>
        </p:txBody>
      </p:sp>
      <p:sp>
        <p:nvSpPr>
          <p:cNvPr id="3" name="Text Box 3"/>
          <p:cNvSpPr txBox="1">
            <a:spLocks noChangeArrowheads="1"/>
          </p:cNvSpPr>
          <p:nvPr/>
        </p:nvSpPr>
        <p:spPr bwMode="auto">
          <a:xfrm>
            <a:off x="318536" y="1473338"/>
            <a:ext cx="8480425" cy="5078313"/>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Los Angeles County Green Building Standards Code</a:t>
            </a:r>
          </a:p>
          <a:p>
            <a:pPr algn="ctr" eaLnBrk="1" fontAlgn="base" hangingPunct="1">
              <a:spcBef>
                <a:spcPct val="0"/>
              </a:spcBef>
              <a:spcAft>
                <a:spcPct val="0"/>
              </a:spcAft>
              <a:tabLst>
                <a:tab pos="341313" algn="l"/>
                <a:tab pos="8283575" algn="r"/>
              </a:tabLst>
              <a:defRPr/>
            </a:pPr>
            <a:endParaRPr lang="en-US" sz="2000" b="1" u="sng" dirty="0">
              <a:solidFill>
                <a:srgbClr val="00B050"/>
              </a:solidFill>
              <a:latin typeface="Cambria" panose="02040503050406030204" pitchFamily="18"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LA County is working toward a future revision of their cool roof requirements</a:t>
            </a:r>
            <a:r>
              <a:rPr lang="en-US" sz="2000" dirty="0">
                <a:latin typeface="Calibri" pitchFamily="34" charset="0"/>
              </a:rPr>
              <a:t> </a:t>
            </a:r>
            <a:r>
              <a:rPr lang="en-US" sz="2000" dirty="0" smtClean="0">
                <a:latin typeface="Calibri" pitchFamily="34" charset="0"/>
              </a:rPr>
              <a:t>to stipulate stricter reflectivity requirements than those in place statewide by modifying the 2017 County of Los Angeles Green Building Standards Code.</a:t>
            </a:r>
          </a:p>
          <a:p>
            <a:pPr eaLnBrk="1" fontAlgn="base" hangingPunct="1">
              <a:spcBef>
                <a:spcPct val="0"/>
              </a:spcBef>
              <a:spcAft>
                <a:spcPct val="0"/>
              </a:spcAft>
              <a:tabLst>
                <a:tab pos="341313" algn="l"/>
                <a:tab pos="8283575" algn="r"/>
              </a:tabLst>
              <a:defRPr/>
            </a:pPr>
            <a:endParaRPr lang="en-US" sz="1200" dirty="0">
              <a:latin typeface="Calibri" pitchFamily="34"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Proposal requires roofs on most new buildings and substantial remodels to meet reflectivity as follows:</a:t>
            </a:r>
          </a:p>
          <a:p>
            <a:pPr lvl="2" indent="0" eaLnBrk="1" fontAlgn="base" hangingPunct="1">
              <a:spcBef>
                <a:spcPct val="0"/>
              </a:spcBef>
              <a:spcAft>
                <a:spcPct val="0"/>
              </a:spcAft>
              <a:tabLst>
                <a:tab pos="341313" algn="l"/>
                <a:tab pos="3597275" algn="l"/>
                <a:tab pos="8283575" algn="r"/>
              </a:tabLst>
              <a:defRPr/>
            </a:pPr>
            <a:r>
              <a:rPr lang="en-US" sz="2000" dirty="0" smtClean="0">
                <a:latin typeface="Calibri" pitchFamily="34" charset="0"/>
              </a:rPr>
              <a:t>Slope ≤ 2:12	0.65</a:t>
            </a:r>
          </a:p>
          <a:p>
            <a:pPr lvl="2" indent="0" eaLnBrk="1" fontAlgn="base" hangingPunct="1">
              <a:spcBef>
                <a:spcPct val="0"/>
              </a:spcBef>
              <a:spcAft>
                <a:spcPct val="0"/>
              </a:spcAft>
              <a:tabLst>
                <a:tab pos="341313" algn="l"/>
                <a:tab pos="3597275" algn="l"/>
                <a:tab pos="8283575" algn="r"/>
              </a:tabLst>
              <a:defRPr/>
            </a:pPr>
            <a:r>
              <a:rPr lang="en-US" sz="2000" dirty="0" smtClean="0">
                <a:latin typeface="Calibri" pitchFamily="34" charset="0"/>
              </a:rPr>
              <a:t>Slope &gt; 2:12	0.23</a:t>
            </a:r>
            <a:endParaRPr lang="en-US" sz="2000" dirty="0">
              <a:latin typeface="Calibri" pitchFamily="34" charset="0"/>
            </a:endParaRPr>
          </a:p>
          <a:p>
            <a:pPr eaLnBrk="1" fontAlgn="base" hangingPunct="1">
              <a:spcBef>
                <a:spcPct val="0"/>
              </a:spcBef>
              <a:spcAft>
                <a:spcPct val="0"/>
              </a:spcAft>
              <a:tabLst>
                <a:tab pos="341313" algn="l"/>
                <a:tab pos="8283575" algn="r"/>
              </a:tabLst>
              <a:defRPr/>
            </a:pPr>
            <a:endParaRPr lang="en-US" sz="1200" dirty="0">
              <a:latin typeface="Calibri" pitchFamily="34" charset="0"/>
            </a:endParaRPr>
          </a:p>
          <a:p>
            <a:pPr eaLnBrk="1" fontAlgn="base" hangingPunct="1">
              <a:spcBef>
                <a:spcPct val="0"/>
              </a:spcBef>
              <a:spcAft>
                <a:spcPct val="0"/>
              </a:spcAft>
              <a:tabLst>
                <a:tab pos="341313" algn="l"/>
                <a:tab pos="8283575" algn="r"/>
              </a:tabLst>
              <a:defRPr/>
            </a:pPr>
            <a:r>
              <a:rPr lang="en-US" sz="2000" dirty="0">
                <a:latin typeface="Calibri" pitchFamily="34" charset="0"/>
              </a:rPr>
              <a:t>A copy of the draft ordinance was made available October 26</a:t>
            </a:r>
            <a:r>
              <a:rPr lang="en-US" sz="2000" baseline="30000" dirty="0">
                <a:latin typeface="Calibri" pitchFamily="34" charset="0"/>
              </a:rPr>
              <a:t>th</a:t>
            </a:r>
            <a:r>
              <a:rPr lang="en-US" sz="2000" dirty="0">
                <a:latin typeface="Calibri" pitchFamily="34" charset="0"/>
              </a:rPr>
              <a:t>. The comment deadline is November 6</a:t>
            </a:r>
            <a:r>
              <a:rPr lang="en-US" sz="2000" baseline="30000" dirty="0">
                <a:latin typeface="Calibri" pitchFamily="34" charset="0"/>
              </a:rPr>
              <a:t>th</a:t>
            </a:r>
            <a:r>
              <a:rPr lang="en-US" sz="2000" dirty="0">
                <a:latin typeface="Calibri" pitchFamily="34" charset="0"/>
              </a:rPr>
              <a:t>. </a:t>
            </a:r>
            <a:r>
              <a:rPr lang="en-US" sz="2000" dirty="0" smtClean="0">
                <a:latin typeface="Calibri" pitchFamily="34" charset="0"/>
              </a:rPr>
              <a:t>ARMA </a:t>
            </a:r>
            <a:r>
              <a:rPr lang="en-US" sz="2000" dirty="0">
                <a:latin typeface="Calibri" pitchFamily="34" charset="0"/>
              </a:rPr>
              <a:t>is preparing a response.</a:t>
            </a:r>
          </a:p>
          <a:p>
            <a:pPr eaLnBrk="1" fontAlgn="base" hangingPunct="1">
              <a:spcBef>
                <a:spcPct val="0"/>
              </a:spcBef>
              <a:spcAft>
                <a:spcPct val="0"/>
              </a:spcAft>
              <a:tabLst>
                <a:tab pos="341313" algn="l"/>
                <a:tab pos="8283575" algn="r"/>
              </a:tabLst>
              <a:defRPr/>
            </a:pPr>
            <a:endParaRPr lang="en-US" sz="1200" dirty="0" smtClean="0">
              <a:latin typeface="Calibri" pitchFamily="34" charset="0"/>
            </a:endParaRPr>
          </a:p>
          <a:p>
            <a:pPr eaLnBrk="1" fontAlgn="base" hangingPunct="1">
              <a:spcBef>
                <a:spcPct val="0"/>
              </a:spcBef>
              <a:spcAft>
                <a:spcPct val="0"/>
              </a:spcAft>
              <a:tabLst>
                <a:tab pos="341313" algn="l"/>
                <a:tab pos="8283575" algn="r"/>
              </a:tabLst>
              <a:defRPr/>
            </a:pPr>
            <a:r>
              <a:rPr lang="en-US" sz="2000" dirty="0">
                <a:latin typeface="Calibri" pitchFamily="34" charset="0"/>
              </a:rPr>
              <a:t>Stakeholder </a:t>
            </a:r>
            <a:r>
              <a:rPr lang="en-US" sz="2000" dirty="0" smtClean="0">
                <a:latin typeface="Calibri" pitchFamily="34" charset="0"/>
              </a:rPr>
              <a:t>webinar </a:t>
            </a:r>
            <a:r>
              <a:rPr lang="en-US" sz="2000" dirty="0">
                <a:latin typeface="Calibri" pitchFamily="34" charset="0"/>
              </a:rPr>
              <a:t>is tentative for November </a:t>
            </a:r>
            <a:r>
              <a:rPr lang="en-US" sz="2000" dirty="0" smtClean="0">
                <a:latin typeface="Calibri" pitchFamily="34" charset="0"/>
              </a:rPr>
              <a:t>9</a:t>
            </a:r>
            <a:r>
              <a:rPr lang="en-US" sz="2000" baseline="30000" dirty="0" smtClean="0">
                <a:latin typeface="Calibri" pitchFamily="34" charset="0"/>
              </a:rPr>
              <a:t>th</a:t>
            </a:r>
            <a:r>
              <a:rPr lang="en-US" sz="2000" dirty="0" smtClean="0">
                <a:latin typeface="Calibri" pitchFamily="34" charset="0"/>
              </a:rPr>
              <a:t>. </a:t>
            </a:r>
            <a:r>
              <a:rPr lang="en-US" sz="2000" dirty="0">
                <a:latin typeface="Calibri" pitchFamily="34" charset="0"/>
              </a:rPr>
              <a:t>Public Hearings </a:t>
            </a:r>
            <a:r>
              <a:rPr lang="en-US" sz="2000" dirty="0" smtClean="0">
                <a:latin typeface="Calibri" pitchFamily="34" charset="0"/>
              </a:rPr>
              <a:t>are tentatively </a:t>
            </a:r>
            <a:r>
              <a:rPr lang="en-US" sz="2000" dirty="0">
                <a:latin typeface="Calibri" pitchFamily="34" charset="0"/>
              </a:rPr>
              <a:t>set for November </a:t>
            </a:r>
            <a:r>
              <a:rPr lang="en-US" sz="2000" dirty="0" smtClean="0">
                <a:latin typeface="Calibri" pitchFamily="34" charset="0"/>
              </a:rPr>
              <a:t>28</a:t>
            </a:r>
            <a:r>
              <a:rPr lang="en-US" sz="2000" baseline="30000" dirty="0" smtClean="0">
                <a:latin typeface="Calibri" pitchFamily="34" charset="0"/>
              </a:rPr>
              <a:t>th</a:t>
            </a:r>
            <a:r>
              <a:rPr lang="en-US" sz="2000" dirty="0" smtClean="0">
                <a:latin typeface="Calibri" pitchFamily="34" charset="0"/>
              </a:rPr>
              <a:t>, </a:t>
            </a:r>
            <a:r>
              <a:rPr lang="en-US" sz="2000" dirty="0">
                <a:latin typeface="Calibri" pitchFamily="34" charset="0"/>
              </a:rPr>
              <a:t>December </a:t>
            </a:r>
            <a:r>
              <a:rPr lang="en-US" sz="2000" dirty="0" smtClean="0">
                <a:latin typeface="Calibri" pitchFamily="34" charset="0"/>
              </a:rPr>
              <a:t>19</a:t>
            </a:r>
            <a:r>
              <a:rPr lang="en-US" sz="2000" baseline="30000" dirty="0" smtClean="0">
                <a:latin typeface="Calibri" pitchFamily="34" charset="0"/>
              </a:rPr>
              <a:t>th</a:t>
            </a:r>
            <a:r>
              <a:rPr lang="en-US" sz="2000" dirty="0" smtClean="0">
                <a:latin typeface="Calibri" pitchFamily="34" charset="0"/>
              </a:rPr>
              <a:t>, </a:t>
            </a:r>
          </a:p>
          <a:p>
            <a:pPr eaLnBrk="1" fontAlgn="base" hangingPunct="1">
              <a:spcBef>
                <a:spcPct val="0"/>
              </a:spcBef>
              <a:spcAft>
                <a:spcPct val="0"/>
              </a:spcAft>
              <a:tabLst>
                <a:tab pos="341313" algn="l"/>
                <a:tab pos="8283575" algn="r"/>
              </a:tabLst>
              <a:defRPr/>
            </a:pPr>
            <a:r>
              <a:rPr lang="en-US" sz="2000" dirty="0" smtClean="0">
                <a:latin typeface="Calibri" pitchFamily="34" charset="0"/>
              </a:rPr>
              <a:t>and </a:t>
            </a:r>
            <a:r>
              <a:rPr lang="en-US" sz="2000" dirty="0">
                <a:latin typeface="Calibri" pitchFamily="34" charset="0"/>
              </a:rPr>
              <a:t>January </a:t>
            </a:r>
            <a:r>
              <a:rPr lang="en-US" sz="2000" dirty="0" smtClean="0">
                <a:latin typeface="Calibri" pitchFamily="34" charset="0"/>
              </a:rPr>
              <a:t>30</a:t>
            </a:r>
            <a:r>
              <a:rPr lang="en-US" sz="2000" baseline="30000" dirty="0" smtClean="0">
                <a:latin typeface="Calibri" pitchFamily="34" charset="0"/>
              </a:rPr>
              <a:t>th</a:t>
            </a:r>
            <a:r>
              <a:rPr lang="en-US" sz="2000" dirty="0" smtClean="0">
                <a:latin typeface="Calibri" pitchFamily="34" charset="0"/>
              </a:rPr>
              <a:t>.</a:t>
            </a:r>
            <a:endParaRPr lang="en-US" sz="2000" dirty="0">
              <a:latin typeface="Calibri" pitchFamily="34" charset="0"/>
            </a:endParaRPr>
          </a:p>
        </p:txBody>
      </p:sp>
    </p:spTree>
    <p:extLst>
      <p:ext uri="{BB962C8B-B14F-4D97-AF65-F5344CB8AC3E}">
        <p14:creationId xmlns:p14="http://schemas.microsoft.com/office/powerpoint/2010/main" val="377789344"/>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Reflectivity</a:t>
            </a:r>
            <a:endParaRPr lang="en-US" altLang="en-US" sz="2400" dirty="0" smtClean="0"/>
          </a:p>
        </p:txBody>
      </p:sp>
      <p:sp>
        <p:nvSpPr>
          <p:cNvPr id="3" name="Text Box 3"/>
          <p:cNvSpPr txBox="1">
            <a:spLocks noChangeArrowheads="1"/>
          </p:cNvSpPr>
          <p:nvPr/>
        </p:nvSpPr>
        <p:spPr bwMode="auto">
          <a:xfrm>
            <a:off x="318536" y="1473338"/>
            <a:ext cx="8480425" cy="2616101"/>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Cool Roof Rating Council</a:t>
            </a:r>
          </a:p>
          <a:p>
            <a:pPr eaLnBrk="1" fontAlgn="base" hangingPunct="1">
              <a:spcBef>
                <a:spcPct val="0"/>
              </a:spcBef>
              <a:spcAft>
                <a:spcPct val="0"/>
              </a:spcAft>
              <a:tabLst>
                <a:tab pos="341313" algn="l"/>
                <a:tab pos="8283575" algn="r"/>
              </a:tabLst>
              <a:defRPr/>
            </a:pPr>
            <a:endParaRPr lang="en-US" sz="2000" dirty="0" smtClean="0">
              <a:latin typeface="Calibri" pitchFamily="34" charset="0"/>
            </a:endParaRPr>
          </a:p>
          <a:p>
            <a:r>
              <a:rPr lang="en-US" sz="2000" b="1" dirty="0" smtClean="0">
                <a:latin typeface="Calibri" pitchFamily="34" charset="0"/>
              </a:rPr>
              <a:t>Retesting </a:t>
            </a:r>
            <a:r>
              <a:rPr lang="en-US" sz="2000" b="1" dirty="0">
                <a:latin typeface="Calibri" panose="020F0502020204030204" pitchFamily="34" charset="0"/>
              </a:rPr>
              <a:t>Working Group</a:t>
            </a:r>
            <a:r>
              <a:rPr lang="en-US" sz="2000" dirty="0">
                <a:latin typeface="Calibri" panose="020F0502020204030204" pitchFamily="34" charset="0"/>
              </a:rPr>
              <a:t> continues their work to develop a process to determine when retesting is required in response to changes in reflectivity and emissivity test methods.  </a:t>
            </a:r>
            <a:endParaRPr lang="en-US" sz="2000" dirty="0" smtClean="0">
              <a:latin typeface="Calibri" panose="020F0502020204030204" pitchFamily="34" charset="0"/>
            </a:endParaRPr>
          </a:p>
          <a:p>
            <a:endParaRPr lang="en-US" sz="1600" dirty="0">
              <a:latin typeface="Calibri" panose="020F0502020204030204" pitchFamily="34" charset="0"/>
            </a:endParaRPr>
          </a:p>
          <a:p>
            <a:r>
              <a:rPr lang="en-US" sz="2000" b="1" dirty="0" smtClean="0">
                <a:latin typeface="Calibri" panose="020F0502020204030204" pitchFamily="34" charset="0"/>
              </a:rPr>
              <a:t>Considering research projects</a:t>
            </a:r>
            <a:r>
              <a:rPr lang="en-US" sz="2000" dirty="0" smtClean="0">
                <a:latin typeface="Calibri" panose="020F0502020204030204" pitchFamily="34" charset="0"/>
              </a:rPr>
              <a:t>, including evaluation of reflectivity and emissivity beyond three years.</a:t>
            </a:r>
            <a:endParaRPr lang="en-US" sz="2000" dirty="0">
              <a:latin typeface="Calibri" panose="020F0502020204030204" pitchFamily="34" charset="0"/>
            </a:endParaRPr>
          </a:p>
        </p:txBody>
      </p:sp>
    </p:spTree>
    <p:extLst>
      <p:ext uri="{BB962C8B-B14F-4D97-AF65-F5344CB8AC3E}">
        <p14:creationId xmlns:p14="http://schemas.microsoft.com/office/powerpoint/2010/main" val="2022566486"/>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Ventilation of Steep-slope Roof Attics</a:t>
            </a:r>
          </a:p>
        </p:txBody>
      </p:sp>
      <p:sp>
        <p:nvSpPr>
          <p:cNvPr id="3" name="Text Box 3"/>
          <p:cNvSpPr txBox="1">
            <a:spLocks noChangeArrowheads="1"/>
          </p:cNvSpPr>
          <p:nvPr/>
        </p:nvSpPr>
        <p:spPr bwMode="auto">
          <a:xfrm>
            <a:off x="331788" y="1470025"/>
            <a:ext cx="8480425" cy="4493538"/>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RELEVANCE FOR ARMA</a:t>
            </a:r>
            <a:endParaRPr lang="en-US" sz="2200" dirty="0">
              <a:latin typeface="Calibri" panose="020F0502020204030204" pitchFamily="34" charset="0"/>
            </a:endParaRP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Design concepts for vented and unvented attics are evolving, driven primarily by increasing concerns about building energy efficiency and moisture management.</a:t>
            </a:r>
          </a:p>
          <a:p>
            <a:pPr lvl="1" eaLnBrk="1" fontAlgn="base" hangingPunct="1">
              <a:spcBef>
                <a:spcPct val="0"/>
              </a:spcBef>
              <a:spcAft>
                <a:spcPct val="0"/>
              </a:spcAft>
              <a:tabLst>
                <a:tab pos="341313" algn="l"/>
                <a:tab pos="8283575" algn="r"/>
              </a:tabLst>
              <a:defRPr/>
            </a:pPr>
            <a:endParaRPr lang="en-US" sz="2200" b="1"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ACTIVE ADVOCACY AND MONITORING</a:t>
            </a:r>
            <a:endParaRPr lang="en-US" sz="2200" dirty="0" smtClean="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ICC Model Code Development</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Research Projects</a:t>
            </a:r>
          </a:p>
          <a:p>
            <a:pPr lvl="1" eaLnBrk="1" fontAlgn="base" hangingPunct="1">
              <a:spcBef>
                <a:spcPct val="0"/>
              </a:spcBef>
              <a:spcAft>
                <a:spcPct val="0"/>
              </a:spcAft>
              <a:tabLst>
                <a:tab pos="341313" algn="l"/>
                <a:tab pos="8283575" algn="r"/>
              </a:tabLst>
              <a:defRPr/>
            </a:pPr>
            <a:endParaRPr lang="en-US" sz="22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INVOLVED ARMA </a:t>
            </a:r>
            <a:r>
              <a:rPr lang="en-US" sz="2200" b="1" dirty="0">
                <a:latin typeface="Cambria" panose="02040503050406030204" pitchFamily="18" charset="0"/>
              </a:rPr>
              <a:t>RESOURCES</a:t>
            </a:r>
          </a:p>
          <a:p>
            <a:pPr lvl="1" eaLnBrk="1" fontAlgn="base" hangingPunct="1">
              <a:spcBef>
                <a:spcPct val="0"/>
              </a:spcBef>
              <a:spcAft>
                <a:spcPct val="0"/>
              </a:spcAft>
              <a:tabLst>
                <a:tab pos="341313" algn="l"/>
                <a:tab pos="8283575" algn="r"/>
              </a:tabLst>
              <a:defRPr/>
            </a:pPr>
            <a:r>
              <a:rPr lang="en-US" sz="2200" dirty="0">
                <a:latin typeface="Calibri" panose="020F0502020204030204" pitchFamily="34" charset="0"/>
              </a:rPr>
              <a:t>Ventilation Task </a:t>
            </a:r>
            <a:r>
              <a:rPr lang="en-US" sz="2200" dirty="0" smtClean="0">
                <a:latin typeface="Calibri" panose="020F0502020204030204" pitchFamily="34" charset="0"/>
              </a:rPr>
              <a:t>Force</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Codes </a:t>
            </a:r>
            <a:r>
              <a:rPr lang="en-US" sz="2200" dirty="0">
                <a:latin typeface="Calibri" panose="020F0502020204030204" pitchFamily="34" charset="0"/>
              </a:rPr>
              <a:t>Steering Group</a:t>
            </a:r>
          </a:p>
          <a:p>
            <a:pPr eaLnBrk="1" fontAlgn="base" hangingPunct="1">
              <a:spcBef>
                <a:spcPct val="0"/>
              </a:spcBef>
              <a:spcAft>
                <a:spcPct val="0"/>
              </a:spcAft>
              <a:tabLst>
                <a:tab pos="341313" algn="l"/>
                <a:tab pos="8283575" algn="r"/>
              </a:tabLst>
              <a:defRPr/>
            </a:pPr>
            <a:endParaRPr lang="en-US" sz="2200" dirty="0" smtClean="0">
              <a:latin typeface="Calibri" panose="020F0502020204030204" pitchFamily="34" charset="0"/>
            </a:endParaRPr>
          </a:p>
        </p:txBody>
      </p:sp>
    </p:spTree>
    <p:extLst>
      <p:ext uri="{BB962C8B-B14F-4D97-AF65-F5344CB8AC3E}">
        <p14:creationId xmlns:p14="http://schemas.microsoft.com/office/powerpoint/2010/main" val="4194119072"/>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18" y="3352800"/>
            <a:ext cx="4038382"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Ventilation of Steep-slope Roof Attics</a:t>
            </a:r>
            <a:endParaRPr lang="en-US" altLang="en-US" sz="2400" dirty="0" smtClean="0"/>
          </a:p>
        </p:txBody>
      </p:sp>
      <p:sp>
        <p:nvSpPr>
          <p:cNvPr id="3" name="Text Box 3"/>
          <p:cNvSpPr txBox="1">
            <a:spLocks noChangeArrowheads="1"/>
          </p:cNvSpPr>
          <p:nvPr/>
        </p:nvSpPr>
        <p:spPr bwMode="auto">
          <a:xfrm>
            <a:off x="331788" y="1470025"/>
            <a:ext cx="8480425" cy="1692771"/>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Developing Strategy on Vapor Diffusion Ports</a:t>
            </a: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The CSG is working with the Ventilation Task Force to develop an appropriate strategy to improve code language associated with vapor diffusion ports in the 2021 ICC code development cycle.</a:t>
            </a:r>
            <a:endParaRPr lang="en-US" sz="400" dirty="0" smtClean="0">
              <a:latin typeface="Calibri" panose="020F0502020204030204" pitchFamily="34" charset="0"/>
            </a:endParaRPr>
          </a:p>
        </p:txBody>
      </p:sp>
    </p:spTree>
    <p:extLst>
      <p:ext uri="{BB962C8B-B14F-4D97-AF65-F5344CB8AC3E}">
        <p14:creationId xmlns:p14="http://schemas.microsoft.com/office/powerpoint/2010/main" val="4202686419"/>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Ventilation of Steep-slope Roof Attics</a:t>
            </a:r>
            <a:endParaRPr lang="en-US" altLang="en-US" sz="2400" dirty="0" smtClean="0"/>
          </a:p>
        </p:txBody>
      </p:sp>
      <p:sp>
        <p:nvSpPr>
          <p:cNvPr id="3" name="Text Box 3"/>
          <p:cNvSpPr txBox="1">
            <a:spLocks noChangeArrowheads="1"/>
          </p:cNvSpPr>
          <p:nvPr/>
        </p:nvSpPr>
        <p:spPr bwMode="auto">
          <a:xfrm>
            <a:off x="331788" y="1470025"/>
            <a:ext cx="8480425" cy="4278094"/>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Florida Building Commission Sealed Attic Research</a:t>
            </a: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Investigating potential for moisture accumulation in roof sheathing of unvented attics with spray polyurethane foam insulation beneath roof sheathing.</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Four Florida homes have been instrumented to monitor </a:t>
            </a:r>
            <a:r>
              <a:rPr lang="en-US" sz="2000" dirty="0" err="1" smtClean="0">
                <a:latin typeface="Calibri" panose="020F0502020204030204" pitchFamily="34" charset="0"/>
              </a:rPr>
              <a:t>hygrothermal</a:t>
            </a:r>
            <a:r>
              <a:rPr lang="en-US" sz="2000" dirty="0" smtClean="0">
                <a:latin typeface="Calibri" panose="020F0502020204030204" pitchFamily="34" charset="0"/>
              </a:rPr>
              <a:t> and thermal performance of the sealed attic.</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a:latin typeface="Calibri" panose="020F0502020204030204" pitchFamily="34" charset="0"/>
              </a:rPr>
              <a:t>Roofing Technical Advisory Committee (TAC) </a:t>
            </a:r>
            <a:r>
              <a:rPr lang="en-US" sz="2000" dirty="0" smtClean="0">
                <a:latin typeface="Calibri" panose="020F0502020204030204" pitchFamily="34" charset="0"/>
              </a:rPr>
              <a:t>reviewed and accepted the final draft for this research project at their June 26</a:t>
            </a:r>
            <a:r>
              <a:rPr lang="en-US" sz="2000" baseline="30000" dirty="0" smtClean="0">
                <a:latin typeface="Calibri" panose="020F0502020204030204" pitchFamily="34" charset="0"/>
              </a:rPr>
              <a:t>th</a:t>
            </a:r>
            <a:r>
              <a:rPr lang="en-US" sz="2000" dirty="0" smtClean="0">
                <a:latin typeface="Calibri" panose="020F0502020204030204" pitchFamily="34" charset="0"/>
              </a:rPr>
              <a:t> meeting.</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b="1" dirty="0" smtClean="0">
                <a:solidFill>
                  <a:srgbClr val="00B050"/>
                </a:solidFill>
                <a:latin typeface="Calibri" panose="020F0502020204030204" pitchFamily="34" charset="0"/>
              </a:rPr>
              <a:t>Report concluded that existing code provisions provide adequate protection against moisture affecting the durability of roof sheathing.</a:t>
            </a:r>
          </a:p>
          <a:p>
            <a:pPr indent="-228600" eaLnBrk="1" fontAlgn="base" hangingPunct="1">
              <a:spcBef>
                <a:spcPct val="0"/>
              </a:spcBef>
              <a:spcAft>
                <a:spcPct val="0"/>
              </a:spcAft>
              <a:tabLst>
                <a:tab pos="341313" algn="l"/>
                <a:tab pos="8283575" algn="r"/>
              </a:tabLst>
              <a:defRPr/>
            </a:pPr>
            <a:endParaRPr lang="en-US" sz="2000" dirty="0">
              <a:latin typeface="Calibri" panose="020F0502020204030204" pitchFamily="34" charset="0"/>
            </a:endParaRPr>
          </a:p>
        </p:txBody>
      </p:sp>
    </p:spTree>
    <p:extLst>
      <p:ext uri="{BB962C8B-B14F-4D97-AF65-F5344CB8AC3E}">
        <p14:creationId xmlns:p14="http://schemas.microsoft.com/office/powerpoint/2010/main" val="1647887840"/>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Sustainability and Resilience</a:t>
            </a:r>
          </a:p>
        </p:txBody>
      </p:sp>
      <p:sp>
        <p:nvSpPr>
          <p:cNvPr id="3" name="Text Box 3"/>
          <p:cNvSpPr txBox="1">
            <a:spLocks noChangeArrowheads="1"/>
          </p:cNvSpPr>
          <p:nvPr/>
        </p:nvSpPr>
        <p:spPr bwMode="auto">
          <a:xfrm>
            <a:off x="331788" y="1470025"/>
            <a:ext cx="8480425" cy="3477875"/>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eaLnBrk="1" fontAlgn="base" hangingPunct="1">
              <a:spcBef>
                <a:spcPct val="0"/>
              </a:spcBef>
              <a:spcAft>
                <a:spcPct val="0"/>
              </a:spcAft>
              <a:tabLst>
                <a:tab pos="341313" algn="l"/>
                <a:tab pos="8283575" algn="r"/>
              </a:tabLst>
              <a:defRPr/>
            </a:pPr>
            <a:r>
              <a:rPr lang="en-US" sz="2200" b="1" dirty="0" smtClean="0">
                <a:solidFill>
                  <a:srgbClr val="000000"/>
                </a:solidFill>
                <a:latin typeface="Cambria" panose="02040503050406030204" pitchFamily="18" charset="0"/>
              </a:rPr>
              <a:t>RELEVANCE FOR ARMA </a:t>
            </a:r>
          </a:p>
          <a:p>
            <a:pPr lvl="1" eaLnBrk="1" fontAlgn="base" hangingPunct="1">
              <a:spcBef>
                <a:spcPct val="0"/>
              </a:spcBef>
              <a:spcAft>
                <a:spcPct val="0"/>
              </a:spcAft>
              <a:tabLst>
                <a:tab pos="341313" algn="l"/>
                <a:tab pos="8283575" algn="r"/>
              </a:tabLst>
              <a:defRPr/>
            </a:pPr>
            <a:r>
              <a:rPr lang="en-US" sz="2200" dirty="0" smtClean="0">
                <a:solidFill>
                  <a:srgbClr val="000000"/>
                </a:solidFill>
                <a:latin typeface="Calibri" panose="020F0502020204030204" pitchFamily="34" charset="0"/>
              </a:rPr>
              <a:t>Sustainable and resilient construction are rapidly emerging influences in the building materials industry.</a:t>
            </a:r>
          </a:p>
          <a:p>
            <a:pPr eaLnBrk="1" fontAlgn="base" hangingPunct="1">
              <a:spcBef>
                <a:spcPct val="0"/>
              </a:spcBef>
              <a:spcAft>
                <a:spcPct val="0"/>
              </a:spcAft>
              <a:tabLst>
                <a:tab pos="341313" algn="l"/>
                <a:tab pos="8283575" algn="r"/>
              </a:tabLst>
              <a:defRPr/>
            </a:pPr>
            <a:endParaRPr lang="en-US" sz="2200" b="1" dirty="0" smtClean="0">
              <a:solidFill>
                <a:srgbClr val="000000"/>
              </a:solidFill>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solidFill>
                  <a:srgbClr val="000000"/>
                </a:solidFill>
                <a:latin typeface="Cambria" panose="02040503050406030204" pitchFamily="18" charset="0"/>
              </a:rPr>
              <a:t>ACTIVE ADVOCACY</a:t>
            </a:r>
            <a:r>
              <a:rPr lang="en-US" sz="2200" b="1" dirty="0">
                <a:solidFill>
                  <a:srgbClr val="000000"/>
                </a:solidFill>
                <a:latin typeface="Cambria" panose="02040503050406030204" pitchFamily="18" charset="0"/>
              </a:rPr>
              <a:t> </a:t>
            </a:r>
            <a:r>
              <a:rPr lang="en-US" sz="2200" b="1" dirty="0" smtClean="0">
                <a:solidFill>
                  <a:srgbClr val="000000"/>
                </a:solidFill>
                <a:latin typeface="Cambria" panose="02040503050406030204" pitchFamily="18" charset="0"/>
              </a:rPr>
              <a:t>AND MONITORING </a:t>
            </a:r>
            <a:endParaRPr lang="en-US" sz="2200" dirty="0" smtClean="0">
              <a:solidFill>
                <a:srgbClr val="000000"/>
              </a:solidFill>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smtClean="0">
                <a:solidFill>
                  <a:srgbClr val="000000"/>
                </a:solidFill>
                <a:latin typeface="Calibri" panose="020F0502020204030204" pitchFamily="34" charset="0"/>
              </a:rPr>
              <a:t>Legislative Initiatives</a:t>
            </a:r>
          </a:p>
          <a:p>
            <a:pPr lvl="1" eaLnBrk="1" fontAlgn="base" hangingPunct="1">
              <a:spcBef>
                <a:spcPct val="0"/>
              </a:spcBef>
              <a:spcAft>
                <a:spcPct val="0"/>
              </a:spcAft>
              <a:tabLst>
                <a:tab pos="341313" algn="l"/>
                <a:tab pos="8283575" algn="r"/>
              </a:tabLst>
              <a:defRPr/>
            </a:pPr>
            <a:r>
              <a:rPr lang="en-US" sz="2200" dirty="0" smtClean="0">
                <a:solidFill>
                  <a:srgbClr val="000000"/>
                </a:solidFill>
                <a:latin typeface="Calibri" panose="020F0502020204030204" pitchFamily="34" charset="0"/>
              </a:rPr>
              <a:t>Standards Development</a:t>
            </a:r>
          </a:p>
          <a:p>
            <a:pPr marL="685800" lvl="1" indent="-228600" eaLnBrk="1" fontAlgn="base" hangingPunct="1">
              <a:spcBef>
                <a:spcPct val="0"/>
              </a:spcBef>
              <a:spcAft>
                <a:spcPct val="0"/>
              </a:spcAft>
              <a:buFont typeface="Arial" panose="020B0604020202020204" pitchFamily="34" charset="0"/>
              <a:buChar char="•"/>
              <a:tabLst>
                <a:tab pos="341313" algn="l"/>
                <a:tab pos="8283575" algn="r"/>
              </a:tabLst>
              <a:defRPr/>
            </a:pPr>
            <a:endParaRPr lang="en-US" sz="2200" dirty="0">
              <a:solidFill>
                <a:srgbClr val="000000"/>
              </a:solidFill>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INVOLVED ARMA RESOURCES</a:t>
            </a:r>
            <a:endParaRPr lang="en-US" sz="2200" b="1" dirty="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a:latin typeface="Calibri" panose="020F0502020204030204" pitchFamily="34" charset="0"/>
              </a:rPr>
              <a:t>Codes Steering </a:t>
            </a:r>
            <a:r>
              <a:rPr lang="en-US" sz="2200" dirty="0" smtClean="0">
                <a:latin typeface="Calibri" panose="020F0502020204030204" pitchFamily="34" charset="0"/>
              </a:rPr>
              <a:t>Group</a:t>
            </a:r>
            <a:endParaRPr lang="en-US" sz="2200" dirty="0">
              <a:latin typeface="Calibri" panose="020F0502020204030204" pitchFamily="34" charset="0"/>
            </a:endParaRPr>
          </a:p>
        </p:txBody>
      </p:sp>
    </p:spTree>
    <p:extLst>
      <p:ext uri="{BB962C8B-B14F-4D97-AF65-F5344CB8AC3E}">
        <p14:creationId xmlns:p14="http://schemas.microsoft.com/office/powerpoint/2010/main" val="2683563488"/>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Sustainability and Resilience</a:t>
            </a:r>
            <a:endParaRPr lang="en-US" altLang="en-US" sz="2400" dirty="0" smtClean="0"/>
          </a:p>
        </p:txBody>
      </p:sp>
      <p:sp>
        <p:nvSpPr>
          <p:cNvPr id="3" name="Text Box 3"/>
          <p:cNvSpPr txBox="1">
            <a:spLocks noChangeArrowheads="1"/>
          </p:cNvSpPr>
          <p:nvPr/>
        </p:nvSpPr>
        <p:spPr bwMode="auto">
          <a:xfrm>
            <a:off x="318536" y="1473338"/>
            <a:ext cx="8480425" cy="4585871"/>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Denver Green Roof Initiative</a:t>
            </a:r>
          </a:p>
          <a:p>
            <a:pPr eaLnBrk="1" fontAlgn="base" hangingPunct="1">
              <a:spcBef>
                <a:spcPct val="0"/>
              </a:spcBef>
              <a:spcAft>
                <a:spcPct val="0"/>
              </a:spcAft>
              <a:tabLst>
                <a:tab pos="341313" algn="l"/>
                <a:tab pos="8283575" algn="r"/>
              </a:tabLst>
              <a:defRPr/>
            </a:pPr>
            <a:endParaRPr lang="en-US" sz="2000" dirty="0" smtClean="0">
              <a:latin typeface="Calibri" pitchFamily="34"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Referendum on Denver ballot this November to require green roofs on most new structures with roofs of at least 25,000 square feet. </a:t>
            </a:r>
          </a:p>
          <a:p>
            <a:pPr eaLnBrk="1" fontAlgn="base" hangingPunct="1">
              <a:spcBef>
                <a:spcPct val="0"/>
              </a:spcBef>
              <a:spcAft>
                <a:spcPct val="0"/>
              </a:spcAft>
              <a:tabLst>
                <a:tab pos="341313" algn="l"/>
                <a:tab pos="8283575" algn="r"/>
              </a:tabLst>
              <a:defRPr/>
            </a:pPr>
            <a:endParaRPr lang="en-US" sz="1600" b="1" dirty="0" smtClean="0">
              <a:latin typeface="Calibri" pitchFamily="34"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Area of roof required to be vegetative ranges from 20% to 60% depending on type of structure and total square footage. </a:t>
            </a:r>
          </a:p>
          <a:p>
            <a:pPr eaLnBrk="1" fontAlgn="base" hangingPunct="1">
              <a:spcBef>
                <a:spcPct val="0"/>
              </a:spcBef>
              <a:spcAft>
                <a:spcPct val="0"/>
              </a:spcAft>
              <a:tabLst>
                <a:tab pos="341313" algn="l"/>
                <a:tab pos="8283575" algn="r"/>
              </a:tabLst>
              <a:defRPr/>
            </a:pPr>
            <a:endParaRPr lang="en-US" sz="1600" dirty="0">
              <a:latin typeface="Calibri" pitchFamily="34"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Residential buildings of four stories or less are exempt. </a:t>
            </a:r>
          </a:p>
          <a:p>
            <a:pPr eaLnBrk="1" fontAlgn="base" hangingPunct="1">
              <a:spcBef>
                <a:spcPct val="0"/>
              </a:spcBef>
              <a:spcAft>
                <a:spcPct val="0"/>
              </a:spcAft>
              <a:tabLst>
                <a:tab pos="341313" algn="l"/>
                <a:tab pos="8283575" algn="r"/>
              </a:tabLst>
              <a:defRPr/>
            </a:pPr>
            <a:endParaRPr lang="en-US" sz="1600" dirty="0">
              <a:latin typeface="Calibri" pitchFamily="34"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Applies to existing buildings that meet the size thresholds when roof replacement occurs and when additions to existing buildings cause them to meet the size threshold. </a:t>
            </a:r>
          </a:p>
          <a:p>
            <a:pPr eaLnBrk="1" fontAlgn="base" hangingPunct="1">
              <a:spcBef>
                <a:spcPct val="0"/>
              </a:spcBef>
              <a:spcAft>
                <a:spcPct val="0"/>
              </a:spcAft>
              <a:tabLst>
                <a:tab pos="341313" algn="l"/>
                <a:tab pos="8283575" algn="r"/>
              </a:tabLst>
              <a:defRPr/>
            </a:pPr>
            <a:endParaRPr lang="en-US" sz="1600" b="1" dirty="0">
              <a:solidFill>
                <a:srgbClr val="00B050"/>
              </a:solidFill>
              <a:latin typeface="Calibri" pitchFamily="34" charset="0"/>
            </a:endParaRPr>
          </a:p>
          <a:p>
            <a:pPr eaLnBrk="1" fontAlgn="base" hangingPunct="1">
              <a:spcBef>
                <a:spcPct val="0"/>
              </a:spcBef>
              <a:spcAft>
                <a:spcPct val="0"/>
              </a:spcAft>
              <a:tabLst>
                <a:tab pos="341313" algn="l"/>
                <a:tab pos="8283575" algn="r"/>
              </a:tabLst>
              <a:defRPr/>
            </a:pPr>
            <a:r>
              <a:rPr lang="en-US" sz="2000" b="1" dirty="0" smtClean="0">
                <a:solidFill>
                  <a:srgbClr val="00B050"/>
                </a:solidFill>
                <a:latin typeface="Calibri" pitchFamily="34" charset="0"/>
              </a:rPr>
              <a:t>ARMA is monitoring but not directly involved. </a:t>
            </a:r>
            <a:endParaRPr lang="en-US" sz="2000" b="1" dirty="0">
              <a:solidFill>
                <a:srgbClr val="00B050"/>
              </a:solidFill>
              <a:latin typeface="Calibri" pitchFamily="34" charset="0"/>
            </a:endParaRPr>
          </a:p>
        </p:txBody>
      </p:sp>
    </p:spTree>
    <p:extLst>
      <p:ext uri="{BB962C8B-B14F-4D97-AF65-F5344CB8AC3E}">
        <p14:creationId xmlns:p14="http://schemas.microsoft.com/office/powerpoint/2010/main" val="541681302"/>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Sustainability and Resilience</a:t>
            </a:r>
            <a:endParaRPr lang="en-US" altLang="en-US" sz="2400" dirty="0" smtClean="0"/>
          </a:p>
        </p:txBody>
      </p:sp>
      <p:sp>
        <p:nvSpPr>
          <p:cNvPr id="3" name="Text Box 3"/>
          <p:cNvSpPr txBox="1">
            <a:spLocks noChangeArrowheads="1"/>
          </p:cNvSpPr>
          <p:nvPr/>
        </p:nvSpPr>
        <p:spPr bwMode="auto">
          <a:xfrm>
            <a:off x="331788" y="1470025"/>
            <a:ext cx="8480425" cy="3970318"/>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National Green Building Standard (NGBS) Being Updated</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ICC/ASHRAE 700 (NGBS) is a residential green building standard primarily focused on one and two family homes.</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Development of the 2018 version is in progress with approval and publication targeted in 2018.</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staff is participating in the update of this standard.</a:t>
            </a:r>
          </a:p>
          <a:p>
            <a:pPr indent="-228600" eaLnBrk="1" fontAlgn="base" hangingPunct="1">
              <a:spcBef>
                <a:spcPct val="0"/>
              </a:spcBef>
              <a:spcAft>
                <a:spcPct val="0"/>
              </a:spcAft>
              <a:tabLst>
                <a:tab pos="341313" algn="l"/>
                <a:tab pos="8283575" algn="r"/>
              </a:tabLst>
              <a:defRPr/>
            </a:pPr>
            <a:endParaRPr lang="en-US" sz="1600" b="1" dirty="0" smtClean="0">
              <a:solidFill>
                <a:srgbClr val="FF0000"/>
              </a:solidFill>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The proposed scope increase to include other residential occupancies (assisted living facilities, residential board and care facilities, and group homes) creates an overlap with ASHRAE 189.1.</a:t>
            </a:r>
            <a:endParaRPr lang="en-US" sz="2000" dirty="0">
              <a:latin typeface="Calibri" panose="020F0502020204030204" pitchFamily="34" charset="0"/>
            </a:endParaRPr>
          </a:p>
        </p:txBody>
      </p:sp>
    </p:spTree>
    <p:extLst>
      <p:ext uri="{BB962C8B-B14F-4D97-AF65-F5344CB8AC3E}">
        <p14:creationId xmlns:p14="http://schemas.microsoft.com/office/powerpoint/2010/main" val="4050570480"/>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57" t="2893" r="34580" b="46357"/>
          <a:stretch/>
        </p:blipFill>
        <p:spPr bwMode="auto">
          <a:xfrm rot="5400000">
            <a:off x="4519944" y="3224543"/>
            <a:ext cx="330451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3"/>
          <p:cNvSpPr txBox="1">
            <a:spLocks noChangeArrowheads="1"/>
          </p:cNvSpPr>
          <p:nvPr/>
        </p:nvSpPr>
        <p:spPr bwMode="auto">
          <a:xfrm>
            <a:off x="331788" y="1470025"/>
            <a:ext cx="8480425" cy="4154984"/>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RELEVANCE FOR ARMA  </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In the International Building Code (IBC), aggregate used as surfacing for roof covers and aggregate, gravel or stone used as ballast is </a:t>
            </a:r>
            <a:r>
              <a:rPr lang="en-US" sz="2200" u="sng" dirty="0" smtClean="0">
                <a:latin typeface="Calibri" panose="020F0502020204030204" pitchFamily="34" charset="0"/>
              </a:rPr>
              <a:t>prohibited</a:t>
            </a:r>
            <a:r>
              <a:rPr lang="en-US" sz="2200" dirty="0" smtClean="0">
                <a:latin typeface="Calibri" panose="020F0502020204030204" pitchFamily="34" charset="0"/>
              </a:rPr>
              <a:t> on buildings in hurricane-prone regions and is height </a:t>
            </a:r>
            <a:r>
              <a:rPr lang="en-US" sz="2200" u="sng" dirty="0" smtClean="0">
                <a:latin typeface="Calibri" panose="020F0502020204030204" pitchFamily="34" charset="0"/>
              </a:rPr>
              <a:t>limited</a:t>
            </a:r>
            <a:r>
              <a:rPr lang="en-US" sz="2200" dirty="0" smtClean="0">
                <a:latin typeface="Calibri" panose="020F0502020204030204" pitchFamily="34" charset="0"/>
              </a:rPr>
              <a:t> in areas outside the hurricane-prone regions. </a:t>
            </a:r>
            <a:endParaRPr lang="en-US" sz="2200" b="1"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endParaRPr lang="en-US" sz="2200" b="1"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ACTIVE ADVOCACY</a:t>
            </a:r>
            <a:endParaRPr lang="en-US" sz="2200" dirty="0" smtClean="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ICC Model Code</a:t>
            </a:r>
          </a:p>
          <a:p>
            <a:pPr lvl="1" eaLnBrk="1" fontAlgn="base" hangingPunct="1">
              <a:spcBef>
                <a:spcPct val="0"/>
              </a:spcBef>
              <a:spcAft>
                <a:spcPct val="0"/>
              </a:spcAft>
              <a:tabLst>
                <a:tab pos="341313" algn="l"/>
                <a:tab pos="8283575" algn="r"/>
              </a:tabLst>
              <a:defRPr/>
            </a:pPr>
            <a:r>
              <a:rPr lang="en-US" sz="2200" dirty="0" smtClean="0">
                <a:latin typeface="Calibri" panose="020F0502020204030204" pitchFamily="34" charset="0"/>
              </a:rPr>
              <a:t>Florida Code Adoption</a:t>
            </a:r>
          </a:p>
          <a:p>
            <a:pPr marL="685800" lvl="1" indent="-228600" eaLnBrk="1" fontAlgn="base" hangingPunct="1">
              <a:spcBef>
                <a:spcPct val="0"/>
              </a:spcBef>
              <a:spcAft>
                <a:spcPct val="0"/>
              </a:spcAft>
              <a:buFont typeface="Arial" panose="020B0604020202020204" pitchFamily="34" charset="0"/>
              <a:buChar char="•"/>
              <a:tabLst>
                <a:tab pos="341313" algn="l"/>
                <a:tab pos="8283575" algn="r"/>
              </a:tabLst>
              <a:defRPr/>
            </a:pPr>
            <a:endParaRPr lang="en-US" sz="22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INVOLVED ARMA </a:t>
            </a:r>
            <a:r>
              <a:rPr lang="en-US" sz="2200" b="1" dirty="0">
                <a:latin typeface="Cambria" panose="02040503050406030204" pitchFamily="18" charset="0"/>
              </a:rPr>
              <a:t>RESOURCES</a:t>
            </a:r>
          </a:p>
          <a:p>
            <a:pPr lvl="1" eaLnBrk="1" fontAlgn="base" hangingPunct="1">
              <a:spcBef>
                <a:spcPct val="0"/>
              </a:spcBef>
              <a:spcAft>
                <a:spcPct val="0"/>
              </a:spcAft>
              <a:tabLst>
                <a:tab pos="341313" algn="l"/>
                <a:tab pos="8283575" algn="r"/>
              </a:tabLst>
              <a:defRPr/>
            </a:pPr>
            <a:r>
              <a:rPr lang="en-US" sz="2200" dirty="0">
                <a:latin typeface="Calibri" panose="020F0502020204030204" pitchFamily="34" charset="0"/>
              </a:rPr>
              <a:t>Codes Steering </a:t>
            </a:r>
            <a:r>
              <a:rPr lang="en-US" sz="2200" dirty="0" smtClean="0">
                <a:latin typeface="Calibri" panose="020F0502020204030204" pitchFamily="34" charset="0"/>
              </a:rPr>
              <a:t>Group</a:t>
            </a:r>
            <a:endParaRPr lang="en-US" sz="2200" dirty="0">
              <a:latin typeface="Calibri" panose="020F0502020204030204" pitchFamily="34" charset="0"/>
            </a:endParaRPr>
          </a:p>
        </p:txBody>
      </p:sp>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Aggregate Surfacing Restrictions</a:t>
            </a:r>
          </a:p>
        </p:txBody>
      </p:sp>
      <p:sp>
        <p:nvSpPr>
          <p:cNvPr id="5" name="Text Box 8"/>
          <p:cNvSpPr txBox="1">
            <a:spLocks noChangeArrowheads="1"/>
          </p:cNvSpPr>
          <p:nvPr/>
        </p:nvSpPr>
        <p:spPr bwMode="auto">
          <a:xfrm>
            <a:off x="4572000" y="4676001"/>
            <a:ext cx="1905000" cy="276999"/>
          </a:xfrm>
          <a:prstGeom prst="rect">
            <a:avLst/>
          </a:prstGeom>
          <a:solidFill>
            <a:schemeClr val="bg1"/>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rgbClr val="FF0000"/>
                </a:solidFill>
                <a:latin typeface="Verdana" pitchFamily="34" charset="0"/>
              </a:rPr>
              <a:t>Height Limitations</a:t>
            </a:r>
          </a:p>
        </p:txBody>
      </p:sp>
      <p:sp>
        <p:nvSpPr>
          <p:cNvPr id="6" name="Text Box 7"/>
          <p:cNvSpPr txBox="1">
            <a:spLocks noChangeArrowheads="1"/>
          </p:cNvSpPr>
          <p:nvPr/>
        </p:nvSpPr>
        <p:spPr bwMode="auto">
          <a:xfrm>
            <a:off x="7086600" y="4676001"/>
            <a:ext cx="838200" cy="276999"/>
          </a:xfrm>
          <a:prstGeom prst="rect">
            <a:avLst/>
          </a:prstGeom>
          <a:solidFill>
            <a:schemeClr val="bg1"/>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1200" b="1" dirty="0">
                <a:solidFill>
                  <a:srgbClr val="FF0000"/>
                </a:solidFill>
                <a:latin typeface="Verdana" pitchFamily="34" charset="0"/>
              </a:rPr>
              <a:t>Banned</a:t>
            </a:r>
          </a:p>
        </p:txBody>
      </p:sp>
      <p:sp>
        <p:nvSpPr>
          <p:cNvPr id="7" name="Text Box 9"/>
          <p:cNvSpPr txBox="1">
            <a:spLocks noChangeArrowheads="1"/>
          </p:cNvSpPr>
          <p:nvPr/>
        </p:nvSpPr>
        <p:spPr bwMode="auto">
          <a:xfrm>
            <a:off x="7138988" y="5934670"/>
            <a:ext cx="20050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900" dirty="0" smtClean="0">
                <a:latin typeface="Arial Narrow" pitchFamily="34" charset="0"/>
              </a:rPr>
              <a:t>Figure 1509.3(1). Excerpted from the 2015 </a:t>
            </a:r>
            <a:r>
              <a:rPr lang="en-US" altLang="en-US" sz="900" dirty="0">
                <a:latin typeface="Arial Narrow" pitchFamily="34" charset="0"/>
              </a:rPr>
              <a:t>International Building </a:t>
            </a:r>
            <a:r>
              <a:rPr lang="en-US" altLang="en-US" sz="900" dirty="0" smtClean="0">
                <a:latin typeface="Arial Narrow" pitchFamily="34" charset="0"/>
              </a:rPr>
              <a:t>Code;  </a:t>
            </a:r>
            <a:endParaRPr lang="en-US" altLang="en-US" sz="900" dirty="0">
              <a:latin typeface="Arial Narrow" pitchFamily="34" charset="0"/>
            </a:endParaRPr>
          </a:p>
          <a:p>
            <a:pPr algn="ctr"/>
            <a:r>
              <a:rPr lang="en-US" altLang="en-US" sz="900" dirty="0">
                <a:latin typeface="Arial Narrow" pitchFamily="34" charset="0"/>
              </a:rPr>
              <a:t>Copyright </a:t>
            </a:r>
            <a:r>
              <a:rPr lang="en-US" altLang="en-US" sz="900" dirty="0" smtClean="0">
                <a:latin typeface="Arial Narrow" pitchFamily="34" charset="0"/>
              </a:rPr>
              <a:t>2014.</a:t>
            </a:r>
            <a:r>
              <a:rPr lang="en-US" altLang="en-US" sz="900" dirty="0">
                <a:latin typeface="Arial Narrow" pitchFamily="34" charset="0"/>
              </a:rPr>
              <a:t>  Washington, </a:t>
            </a:r>
            <a:r>
              <a:rPr lang="en-US" altLang="en-US" sz="900" dirty="0" smtClean="0">
                <a:latin typeface="Arial Narrow" pitchFamily="34" charset="0"/>
              </a:rPr>
              <a:t>D.C.:  </a:t>
            </a:r>
            <a:r>
              <a:rPr lang="en-US" altLang="en-US" sz="900" dirty="0">
                <a:latin typeface="Arial Narrow" pitchFamily="34" charset="0"/>
              </a:rPr>
              <a:t>International Code </a:t>
            </a:r>
            <a:r>
              <a:rPr lang="en-US" altLang="en-US" sz="900" dirty="0" smtClean="0">
                <a:latin typeface="Arial Narrow" pitchFamily="34" charset="0"/>
              </a:rPr>
              <a:t>Council.</a:t>
            </a:r>
            <a:endParaRPr lang="en-US" altLang="en-US" sz="900" dirty="0">
              <a:latin typeface="Arial Narrow" pitchFamily="34" charset="0"/>
            </a:endParaRPr>
          </a:p>
          <a:p>
            <a:pPr algn="ctr"/>
            <a:r>
              <a:rPr lang="en-US" altLang="en-US" sz="900" dirty="0">
                <a:latin typeface="Arial Narrow" pitchFamily="34" charset="0"/>
              </a:rPr>
              <a:t>Reproduced with </a:t>
            </a:r>
            <a:r>
              <a:rPr lang="en-US" altLang="en-US" sz="900" dirty="0" smtClean="0">
                <a:latin typeface="Arial Narrow" pitchFamily="34" charset="0"/>
              </a:rPr>
              <a:t>permission. </a:t>
            </a:r>
            <a:endParaRPr lang="en-US" altLang="en-US" sz="900" dirty="0">
              <a:latin typeface="Arial Narrow" pitchFamily="34" charset="0"/>
            </a:endParaRPr>
          </a:p>
          <a:p>
            <a:pPr algn="ctr"/>
            <a:r>
              <a:rPr lang="en-US" altLang="en-US" sz="900" dirty="0">
                <a:latin typeface="Arial Narrow" pitchFamily="34" charset="0"/>
              </a:rPr>
              <a:t>All rights reserved</a:t>
            </a:r>
            <a:r>
              <a:rPr lang="en-US" altLang="en-US" sz="900" b="1" dirty="0">
                <a:latin typeface="Arial Narrow" pitchFamily="34" charset="0"/>
              </a:rPr>
              <a:t>.  </a:t>
            </a:r>
            <a:r>
              <a:rPr lang="en-US" altLang="en-US" sz="900" dirty="0">
                <a:latin typeface="Arial Narrow" pitchFamily="34" charset="0"/>
              </a:rPr>
              <a:t>www.iccsafe.org </a:t>
            </a:r>
          </a:p>
        </p:txBody>
      </p:sp>
    </p:spTree>
    <p:extLst>
      <p:ext uri="{BB962C8B-B14F-4D97-AF65-F5344CB8AC3E}">
        <p14:creationId xmlns:p14="http://schemas.microsoft.com/office/powerpoint/2010/main" val="618265708"/>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Aggregate Surfacing Restrictions</a:t>
            </a:r>
            <a:endParaRPr lang="en-US" altLang="en-US" sz="2400" dirty="0" smtClean="0"/>
          </a:p>
        </p:txBody>
      </p:sp>
      <p:sp>
        <p:nvSpPr>
          <p:cNvPr id="3" name="Text Box 3"/>
          <p:cNvSpPr txBox="1">
            <a:spLocks noChangeArrowheads="1"/>
          </p:cNvSpPr>
          <p:nvPr/>
        </p:nvSpPr>
        <p:spPr bwMode="auto">
          <a:xfrm>
            <a:off x="331788" y="1470025"/>
            <a:ext cx="8480425" cy="1754326"/>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400" b="1" u="sng" dirty="0">
                <a:latin typeface="Cambria" panose="02040503050406030204" pitchFamily="18" charset="0"/>
              </a:rPr>
              <a:t>ARMA </a:t>
            </a:r>
            <a:r>
              <a:rPr lang="en-US" sz="2400" b="1" u="sng" dirty="0" smtClean="0">
                <a:latin typeface="Cambria" panose="02040503050406030204" pitchFamily="18" charset="0"/>
              </a:rPr>
              <a:t>to </a:t>
            </a:r>
            <a:r>
              <a:rPr lang="en-US" sz="2400" b="1" u="sng" dirty="0">
                <a:latin typeface="Cambria" panose="02040503050406030204" pitchFamily="18" charset="0"/>
              </a:rPr>
              <a:t>C</a:t>
            </a:r>
            <a:r>
              <a:rPr lang="en-US" sz="2400" b="1" u="sng" dirty="0" smtClean="0">
                <a:latin typeface="Cambria" panose="02040503050406030204" pitchFamily="18" charset="0"/>
              </a:rPr>
              <a:t>ontinue Efforts to Reverse </a:t>
            </a:r>
            <a:r>
              <a:rPr lang="en-US" sz="2400" b="1" u="sng" dirty="0">
                <a:latin typeface="Cambria" panose="02040503050406030204" pitchFamily="18" charset="0"/>
              </a:rPr>
              <a:t>Aggregate </a:t>
            </a:r>
            <a:r>
              <a:rPr lang="en-US" sz="2400" b="1" u="sng" dirty="0" smtClean="0">
                <a:latin typeface="Cambria" panose="02040503050406030204" pitchFamily="18" charset="0"/>
              </a:rPr>
              <a:t>Ban</a:t>
            </a:r>
          </a:p>
          <a:p>
            <a:pPr eaLnBrk="1" fontAlgn="base" hangingPunct="1">
              <a:spcBef>
                <a:spcPct val="0"/>
              </a:spcBef>
              <a:spcAft>
                <a:spcPct val="0"/>
              </a:spcAft>
              <a:tabLst>
                <a:tab pos="341313" algn="l"/>
                <a:tab pos="8283575" algn="r"/>
              </a:tabLst>
              <a:defRPr/>
            </a:pPr>
            <a:endParaRPr lang="en-US" sz="2000" b="1" u="sng" dirty="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000" dirty="0" smtClean="0">
                <a:latin typeface="Calibri" pitchFamily="34" charset="0"/>
              </a:rPr>
              <a:t>ARMA will work with key stakeholders (IBHS, SPRI, NRCA) to develop new code language for the 2021 ICC code development cycle.</a:t>
            </a:r>
          </a:p>
          <a:p>
            <a:pPr algn="ctr" eaLnBrk="1" fontAlgn="base" hangingPunct="1">
              <a:spcBef>
                <a:spcPct val="0"/>
              </a:spcBef>
              <a:spcAft>
                <a:spcPct val="0"/>
              </a:spcAft>
              <a:tabLst>
                <a:tab pos="341313" algn="l"/>
                <a:tab pos="8283575" algn="r"/>
              </a:tabLst>
              <a:defRPr/>
            </a:pPr>
            <a:endParaRPr lang="en-US" sz="2400" b="1" u="sng" dirty="0" smtClean="0">
              <a:latin typeface="Cambria" panose="02040503050406030204" pitchFamily="18" charset="0"/>
            </a:endParaRPr>
          </a:p>
        </p:txBody>
      </p:sp>
    </p:spTree>
    <p:extLst>
      <p:ext uri="{BB962C8B-B14F-4D97-AF65-F5344CB8AC3E}">
        <p14:creationId xmlns:p14="http://schemas.microsoft.com/office/powerpoint/2010/main" val="317212572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9144000" cy="1143000"/>
          </a:xfrm>
        </p:spPr>
        <p:txBody>
          <a:bodyPr/>
          <a:lstStyle/>
          <a:p>
            <a:pPr eaLnBrk="1" hangingPunct="1"/>
            <a:r>
              <a:rPr lang="en-US" altLang="en-US" sz="3200" dirty="0"/>
              <a:t>Codes Steering Group Mission</a:t>
            </a:r>
          </a:p>
        </p:txBody>
      </p:sp>
      <p:sp>
        <p:nvSpPr>
          <p:cNvPr id="3075" name="Text Box 3"/>
          <p:cNvSpPr txBox="1">
            <a:spLocks noChangeArrowheads="1"/>
          </p:cNvSpPr>
          <p:nvPr/>
        </p:nvSpPr>
        <p:spPr bwMode="auto">
          <a:xfrm>
            <a:off x="1365250" y="2362200"/>
            <a:ext cx="64135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41313" algn="l"/>
              </a:tabLst>
              <a:defRPr>
                <a:solidFill>
                  <a:schemeClr val="tx1"/>
                </a:solidFill>
                <a:latin typeface="Arial" charset="0"/>
                <a:cs typeface="Arial" charset="0"/>
              </a:defRPr>
            </a:lvl1pPr>
            <a:lvl2pPr marL="742950" indent="-285750"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hangingPunct="1"/>
            <a:r>
              <a:rPr lang="en-US" altLang="en-US" sz="3200" dirty="0">
                <a:latin typeface="Cambria" pitchFamily="18" charset="0"/>
              </a:rPr>
              <a:t>Be a responsible and proactive advocate in the advancement and development of ARMA positions in the standards and regulatory arena.</a:t>
            </a:r>
          </a:p>
        </p:txBody>
      </p:sp>
    </p:spTree>
    <p:extLst>
      <p:ext uri="{BB962C8B-B14F-4D97-AF65-F5344CB8AC3E}">
        <p14:creationId xmlns:p14="http://schemas.microsoft.com/office/powerpoint/2010/main" val="1327873071"/>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Fire Resistance</a:t>
            </a:r>
          </a:p>
        </p:txBody>
      </p:sp>
      <p:sp>
        <p:nvSpPr>
          <p:cNvPr id="3" name="Text Box 3"/>
          <p:cNvSpPr txBox="1">
            <a:spLocks noChangeArrowheads="1"/>
          </p:cNvSpPr>
          <p:nvPr/>
        </p:nvSpPr>
        <p:spPr bwMode="auto">
          <a:xfrm>
            <a:off x="331788" y="1470025"/>
            <a:ext cx="8480425" cy="3139321"/>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eaLnBrk="1" fontAlgn="base" hangingPunct="1">
              <a:spcBef>
                <a:spcPct val="0"/>
              </a:spcBef>
              <a:spcAft>
                <a:spcPct val="0"/>
              </a:spcAft>
              <a:tabLst>
                <a:tab pos="341313" algn="l"/>
                <a:tab pos="8283575" algn="r"/>
              </a:tabLst>
              <a:defRPr/>
            </a:pPr>
            <a:r>
              <a:rPr lang="en-US" sz="2200" b="1" dirty="0" smtClean="0">
                <a:solidFill>
                  <a:srgbClr val="000000"/>
                </a:solidFill>
                <a:latin typeface="Cambria" panose="02040503050406030204" pitchFamily="18" charset="0"/>
              </a:rPr>
              <a:t>RELEVANCE FOR ARMA  </a:t>
            </a:r>
          </a:p>
          <a:p>
            <a:pPr lvl="1" eaLnBrk="1" fontAlgn="base" hangingPunct="1">
              <a:spcBef>
                <a:spcPct val="0"/>
              </a:spcBef>
              <a:spcAft>
                <a:spcPct val="0"/>
              </a:spcAft>
              <a:tabLst>
                <a:tab pos="341313" algn="l"/>
                <a:tab pos="8283575" algn="r"/>
              </a:tabLst>
              <a:defRPr/>
            </a:pPr>
            <a:r>
              <a:rPr lang="en-US" sz="2200" dirty="0" smtClean="0">
                <a:solidFill>
                  <a:srgbClr val="000000"/>
                </a:solidFill>
                <a:latin typeface="Calibri" panose="020F0502020204030204" pitchFamily="34" charset="0"/>
              </a:rPr>
              <a:t>Roofing systems are required by building codes to provide fire resistance for the roof portion of the building envelope.</a:t>
            </a:r>
          </a:p>
          <a:p>
            <a:pPr eaLnBrk="1" fontAlgn="base" hangingPunct="1">
              <a:spcBef>
                <a:spcPct val="0"/>
              </a:spcBef>
              <a:spcAft>
                <a:spcPct val="0"/>
              </a:spcAft>
              <a:tabLst>
                <a:tab pos="341313" algn="l"/>
                <a:tab pos="8283575" algn="r"/>
              </a:tabLst>
              <a:defRPr/>
            </a:pPr>
            <a:endParaRPr lang="en-US" sz="2200" b="1" dirty="0" smtClean="0">
              <a:solidFill>
                <a:srgbClr val="000000"/>
              </a:solidFill>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solidFill>
                  <a:srgbClr val="000000"/>
                </a:solidFill>
                <a:latin typeface="Cambria" panose="02040503050406030204" pitchFamily="18" charset="0"/>
              </a:rPr>
              <a:t>ACTIVE ADVOCACY AND MONITORING </a:t>
            </a:r>
            <a:endParaRPr lang="en-US" sz="2200" dirty="0" smtClean="0">
              <a:solidFill>
                <a:srgbClr val="000000"/>
              </a:solidFill>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smtClean="0">
                <a:solidFill>
                  <a:srgbClr val="000000"/>
                </a:solidFill>
                <a:latin typeface="Calibri" panose="020F0502020204030204" pitchFamily="34" charset="0"/>
              </a:rPr>
              <a:t>Stakeholder Programs</a:t>
            </a:r>
          </a:p>
          <a:p>
            <a:pPr marL="685800" lvl="1" indent="-228600" eaLnBrk="1" fontAlgn="base" hangingPunct="1">
              <a:spcBef>
                <a:spcPct val="0"/>
              </a:spcBef>
              <a:spcAft>
                <a:spcPct val="0"/>
              </a:spcAft>
              <a:buFont typeface="Arial" panose="020B0604020202020204" pitchFamily="34" charset="0"/>
              <a:buChar char="•"/>
              <a:tabLst>
                <a:tab pos="341313" algn="l"/>
                <a:tab pos="8283575" algn="r"/>
              </a:tabLst>
              <a:defRPr/>
            </a:pPr>
            <a:endParaRPr lang="en-US" sz="2200" dirty="0">
              <a:solidFill>
                <a:srgbClr val="000000"/>
              </a:solidFill>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200" b="1" dirty="0" smtClean="0">
                <a:latin typeface="Cambria" panose="02040503050406030204" pitchFamily="18" charset="0"/>
              </a:rPr>
              <a:t>INVOLVED ARMA RESOURCES</a:t>
            </a:r>
            <a:endParaRPr lang="en-US" sz="2200" b="1" dirty="0">
              <a:latin typeface="Cambria" panose="02040503050406030204" pitchFamily="18" charset="0"/>
            </a:endParaRPr>
          </a:p>
          <a:p>
            <a:pPr lvl="1" eaLnBrk="1" fontAlgn="base" hangingPunct="1">
              <a:spcBef>
                <a:spcPct val="0"/>
              </a:spcBef>
              <a:spcAft>
                <a:spcPct val="0"/>
              </a:spcAft>
              <a:tabLst>
                <a:tab pos="341313" algn="l"/>
                <a:tab pos="8283575" algn="r"/>
              </a:tabLst>
              <a:defRPr/>
            </a:pPr>
            <a:r>
              <a:rPr lang="en-US" sz="2200" dirty="0">
                <a:latin typeface="Calibri" panose="020F0502020204030204" pitchFamily="34" charset="0"/>
              </a:rPr>
              <a:t>Codes Steering </a:t>
            </a:r>
            <a:r>
              <a:rPr lang="en-US" sz="2200" dirty="0" smtClean="0">
                <a:latin typeface="Calibri" panose="020F0502020204030204" pitchFamily="34" charset="0"/>
              </a:rPr>
              <a:t>Group</a:t>
            </a:r>
            <a:endParaRPr lang="en-US" sz="2200" dirty="0">
              <a:latin typeface="Calibri" panose="020F0502020204030204" pitchFamily="34" charset="0"/>
            </a:endParaRPr>
          </a:p>
        </p:txBody>
      </p:sp>
    </p:spTree>
    <p:extLst>
      <p:ext uri="{BB962C8B-B14F-4D97-AF65-F5344CB8AC3E}">
        <p14:creationId xmlns:p14="http://schemas.microsoft.com/office/powerpoint/2010/main" val="1286475221"/>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Fire Resistance</a:t>
            </a:r>
            <a:endParaRPr lang="en-US" altLang="en-US" sz="2400" dirty="0" smtClean="0"/>
          </a:p>
        </p:txBody>
      </p:sp>
      <p:sp>
        <p:nvSpPr>
          <p:cNvPr id="3" name="Text Box 3"/>
          <p:cNvSpPr txBox="1">
            <a:spLocks noChangeArrowheads="1"/>
          </p:cNvSpPr>
          <p:nvPr/>
        </p:nvSpPr>
        <p:spPr bwMode="auto">
          <a:xfrm>
            <a:off x="331788" y="1470025"/>
            <a:ext cx="8480425" cy="4308872"/>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algn="ctr" eaLnBrk="1" fontAlgn="base" hangingPunct="1">
              <a:spcBef>
                <a:spcPct val="0"/>
              </a:spcBef>
              <a:spcAft>
                <a:spcPct val="0"/>
              </a:spcAft>
              <a:tabLst>
                <a:tab pos="341313" algn="l"/>
                <a:tab pos="8283575" algn="r"/>
              </a:tabLst>
              <a:defRPr/>
            </a:pPr>
            <a:r>
              <a:rPr lang="en-US" sz="2600" b="1" u="sng" dirty="0" smtClean="0">
                <a:latin typeface="Cambria" panose="02040503050406030204" pitchFamily="18" charset="0"/>
              </a:rPr>
              <a:t>Suburban Exterior Fire Work Group</a:t>
            </a:r>
          </a:p>
          <a:p>
            <a:pPr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Exterior cladding interests, National Association of Home Builders, Maryland Building Officials, and other parties are developing code proposals to mitigate building fires that progress up walls and penetrate attic through soffit vents. </a:t>
            </a:r>
          </a:p>
          <a:p>
            <a:pPr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Draft proposals include:</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Prohibit flammable mulch along walls.</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Restrict smoking near structures. </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Create requirements for soffit vents to resist penetration of fire from wall.</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Planning test program to evaluate soffit vent fire resistance.</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 recommendation whether to participate will be forthcoming.</a:t>
            </a:r>
          </a:p>
        </p:txBody>
      </p:sp>
    </p:spTree>
    <p:extLst>
      <p:ext uri="{BB962C8B-B14F-4D97-AF65-F5344CB8AC3E}">
        <p14:creationId xmlns:p14="http://schemas.microsoft.com/office/powerpoint/2010/main" val="3987217563"/>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4038600"/>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dirty="0" err="1" smtClean="0">
                <a:latin typeface="Calibri" pitchFamily="34" charset="0"/>
              </a:rPr>
              <a:t>Marcin</a:t>
            </a:r>
            <a:r>
              <a:rPr lang="en-US" altLang="en-US" sz="2200" dirty="0" smtClean="0">
                <a:latin typeface="Calibri" pitchFamily="34" charset="0"/>
              </a:rPr>
              <a:t> </a:t>
            </a:r>
            <a:r>
              <a:rPr lang="en-US" altLang="en-US" sz="2200" dirty="0" err="1" smtClean="0">
                <a:latin typeface="Calibri" pitchFamily="34" charset="0"/>
              </a:rPr>
              <a:t>Pazera</a:t>
            </a:r>
            <a:r>
              <a:rPr lang="en-US" altLang="en-US" sz="2200" dirty="0" smtClean="0">
                <a:latin typeface="Calibri" pitchFamily="34" charset="0"/>
              </a:rPr>
              <a:t>, Owens Corning</a:t>
            </a:r>
            <a:endParaRPr lang="en-US" altLang="en-US" sz="2200" dirty="0">
              <a:latin typeface="Calibri" pitchFamily="34" charset="0"/>
            </a:endParaRPr>
          </a:p>
          <a:p>
            <a:pPr algn="ctr" eaLnBrk="1" hangingPunct="1"/>
            <a:r>
              <a:rPr lang="en-US" altLang="en-US" sz="2200" dirty="0">
                <a:latin typeface="Calibri" pitchFamily="34" charset="0"/>
              </a:rPr>
              <a:t>Michael Fischer, </a:t>
            </a:r>
            <a:r>
              <a:rPr lang="en-US" altLang="en-US" sz="2200" dirty="0" smtClean="0">
                <a:latin typeface="Calibri" pitchFamily="34" charset="0"/>
              </a:rPr>
              <a:t>Vice President </a:t>
            </a:r>
            <a:r>
              <a:rPr lang="en-US" altLang="en-US" sz="2200" dirty="0">
                <a:latin typeface="Calibri" pitchFamily="34" charset="0"/>
              </a:rPr>
              <a:t>of Codes and Regulatory </a:t>
            </a:r>
            <a:r>
              <a:rPr lang="en-US" altLang="en-US" sz="2200" dirty="0" smtClean="0">
                <a:latin typeface="Calibri" pitchFamily="34" charset="0"/>
              </a:rPr>
              <a:t>Compliance</a:t>
            </a:r>
          </a:p>
          <a:p>
            <a:pPr algn="ctr" eaLnBrk="1" hangingPunct="1"/>
            <a:r>
              <a:rPr lang="en-US" altLang="en-US" sz="2200" dirty="0" smtClean="0">
                <a:latin typeface="Calibri" pitchFamily="34" charset="0"/>
              </a:rPr>
              <a:t>Tim </a:t>
            </a:r>
            <a:r>
              <a:rPr lang="en-US" altLang="en-US" sz="2200" dirty="0" err="1" smtClean="0">
                <a:latin typeface="Calibri" pitchFamily="34" charset="0"/>
              </a:rPr>
              <a:t>McQuillen</a:t>
            </a:r>
            <a:r>
              <a:rPr lang="en-US" altLang="en-US" sz="2200" dirty="0" smtClean="0">
                <a:latin typeface="Calibri" pitchFamily="34" charset="0"/>
              </a:rPr>
              <a:t>, Director of Technical Services</a:t>
            </a:r>
          </a:p>
          <a:p>
            <a:pPr algn="ctr" eaLnBrk="1" hangingPunct="1"/>
            <a:r>
              <a:rPr lang="en-US" altLang="en-US" sz="2200" dirty="0" smtClean="0">
                <a:latin typeface="Calibri" pitchFamily="34" charset="0"/>
              </a:rPr>
              <a:t>Jim </a:t>
            </a:r>
            <a:r>
              <a:rPr lang="en-US" altLang="en-US" sz="2200" dirty="0" err="1" smtClean="0">
                <a:latin typeface="Calibri" pitchFamily="34" charset="0"/>
              </a:rPr>
              <a:t>Hilyard</a:t>
            </a:r>
            <a:r>
              <a:rPr lang="en-US" altLang="en-US" sz="2200" dirty="0" smtClean="0">
                <a:latin typeface="Calibri" pitchFamily="34" charset="0"/>
              </a:rPr>
              <a:t>, ARMA Consultant</a:t>
            </a:r>
            <a:endParaRPr lang="en-US" altLang="en-US" sz="2200" b="1" dirty="0" smtClean="0">
              <a:solidFill>
                <a:srgbClr val="FF0000"/>
              </a:solidFill>
              <a:latin typeface="Calibri" pitchFamily="34" charset="0"/>
            </a:endParaRPr>
          </a:p>
          <a:p>
            <a:pPr algn="ctr" eaLnBrk="1" hangingPunct="1"/>
            <a:r>
              <a:rPr lang="en-US" altLang="en-US" sz="2200" dirty="0" smtClean="0">
                <a:latin typeface="Calibri" pitchFamily="34" charset="0"/>
              </a:rPr>
              <a:t>Ally Peck, Staff Associate</a:t>
            </a:r>
          </a:p>
        </p:txBody>
      </p:sp>
      <p:sp>
        <p:nvSpPr>
          <p:cNvPr id="6" name="Rectangle 2"/>
          <p:cNvSpPr>
            <a:spLocks noChangeArrowheads="1"/>
          </p:cNvSpPr>
          <p:nvPr/>
        </p:nvSpPr>
        <p:spPr bwMode="auto">
          <a:xfrm>
            <a:off x="0" y="144780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000" b="1" dirty="0">
              <a:solidFill>
                <a:srgbClr val="000000"/>
              </a:solidFill>
              <a:latin typeface="Cambria" panose="02040503050406030204" pitchFamily="18" charset="0"/>
            </a:endParaRPr>
          </a:p>
          <a:p>
            <a:pPr algn="ctr" eaLnBrk="1" hangingPunct="1"/>
            <a:endParaRPr lang="en-US" altLang="en-US" sz="4000" b="1" dirty="0" smtClean="0">
              <a:solidFill>
                <a:srgbClr val="000000"/>
              </a:solidFill>
              <a:latin typeface="Cambria" panose="02040503050406030204" pitchFamily="18" charset="0"/>
            </a:endParaRPr>
          </a:p>
          <a:p>
            <a:pPr algn="ctr" eaLnBrk="1" hangingPunct="1"/>
            <a:r>
              <a:rPr lang="en-US" altLang="en-US" sz="4000" b="1" dirty="0" smtClean="0">
                <a:solidFill>
                  <a:srgbClr val="000000"/>
                </a:solidFill>
                <a:latin typeface="Cambria" panose="02040503050406030204" pitchFamily="18" charset="0"/>
              </a:rPr>
              <a:t>Technical Resource Group Projects</a:t>
            </a:r>
            <a:r>
              <a:rPr lang="en-US" altLang="en-US" sz="4000" b="1" dirty="0">
                <a:solidFill>
                  <a:srgbClr val="000000"/>
                </a:solidFill>
                <a:latin typeface="Cambria" panose="02040503050406030204" pitchFamily="18" charset="0"/>
              </a:rPr>
              <a:t> </a:t>
            </a:r>
            <a:br>
              <a:rPr lang="en-US" altLang="en-US" sz="4000" b="1" dirty="0">
                <a:solidFill>
                  <a:srgbClr val="000000"/>
                </a:solidFill>
                <a:latin typeface="Cambria" panose="02040503050406030204" pitchFamily="18" charset="0"/>
              </a:rPr>
            </a:br>
            <a:endParaRPr lang="en-US" altLang="en-US" sz="2600" b="1" dirty="0">
              <a:solidFill>
                <a:srgbClr val="000000"/>
              </a:solidFill>
              <a:latin typeface="Calibri" pitchFamily="34" charset="0"/>
            </a:endParaRPr>
          </a:p>
        </p:txBody>
      </p:sp>
    </p:spTree>
    <p:extLst>
      <p:ext uri="{BB962C8B-B14F-4D97-AF65-F5344CB8AC3E}">
        <p14:creationId xmlns:p14="http://schemas.microsoft.com/office/powerpoint/2010/main" val="287100958"/>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000" dirty="0" smtClean="0"/>
              <a:t>IBHS FORTIFIED Home</a:t>
            </a:r>
            <a:r>
              <a:rPr lang="en-US" sz="3000" dirty="0" smtClean="0">
                <a:latin typeface="Cambria" panose="02040503050406030204" pitchFamily="18" charset="0"/>
              </a:rPr>
              <a:t>™</a:t>
            </a:r>
            <a:r>
              <a:rPr lang="en-US" altLang="en-US" sz="3000" dirty="0" smtClean="0"/>
              <a:t> Document Review</a:t>
            </a:r>
          </a:p>
        </p:txBody>
      </p:sp>
      <p:sp>
        <p:nvSpPr>
          <p:cNvPr id="3" name="Text Box 3"/>
          <p:cNvSpPr txBox="1">
            <a:spLocks noChangeArrowheads="1"/>
          </p:cNvSpPr>
          <p:nvPr/>
        </p:nvSpPr>
        <p:spPr bwMode="auto">
          <a:xfrm>
            <a:off x="331788" y="1470025"/>
            <a:ext cx="8480425" cy="3108543"/>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Five Technical Bulletins and Two Standards Under Review</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IBHS requested ARMA review IBHS FORTIFIED Home</a:t>
            </a:r>
            <a:r>
              <a:rPr lang="en-US" sz="2000" b="1" dirty="0" smtClean="0">
                <a:latin typeface="Cambria" panose="02040503050406030204" pitchFamily="18" charset="0"/>
              </a:rPr>
              <a:t>™</a:t>
            </a:r>
            <a:r>
              <a:rPr lang="en-US" sz="2000" dirty="0" smtClean="0">
                <a:latin typeface="Calibri" panose="020F0502020204030204" pitchFamily="34" charset="0"/>
              </a:rPr>
              <a:t> roofing-related documents for conflict with building codes, ARMA documents, and manufacturer installation instructions. </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All five Technical Bulletins have been reviewed by the TRG team and CSG members.</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TRG review of the High-Wind Standard is in progress.  </a:t>
            </a:r>
            <a:endParaRPr lang="en-US" sz="2000" dirty="0">
              <a:latin typeface="Calibri" panose="020F0502020204030204" pitchFamily="34" charset="0"/>
            </a:endParaRPr>
          </a:p>
        </p:txBody>
      </p:sp>
    </p:spTree>
    <p:extLst>
      <p:ext uri="{BB962C8B-B14F-4D97-AF65-F5344CB8AC3E}">
        <p14:creationId xmlns:p14="http://schemas.microsoft.com/office/powerpoint/2010/main" val="3918527516"/>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ASTM D7158 Height Limit Clarification</a:t>
            </a:r>
            <a:endParaRPr lang="en-US" altLang="en-US" sz="2400" dirty="0" smtClean="0"/>
          </a:p>
        </p:txBody>
      </p:sp>
      <p:sp>
        <p:nvSpPr>
          <p:cNvPr id="3" name="Text Box 3"/>
          <p:cNvSpPr txBox="1">
            <a:spLocks noChangeArrowheads="1"/>
          </p:cNvSpPr>
          <p:nvPr/>
        </p:nvSpPr>
        <p:spPr bwMode="auto">
          <a:xfrm>
            <a:off x="331788" y="1470025"/>
            <a:ext cx="8480425" cy="3539430"/>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Effort to Clarify Height Limitation Question Continues</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r>
              <a:rPr lang="en-US" sz="2000" dirty="0" smtClean="0">
                <a:latin typeface="Calibri" panose="020F0502020204030204" pitchFamily="34" charset="0"/>
              </a:rPr>
              <a:t>Do </a:t>
            </a:r>
            <a:r>
              <a:rPr lang="en-US" sz="2000" dirty="0">
                <a:latin typeface="Calibri" panose="020F0502020204030204" pitchFamily="34" charset="0"/>
              </a:rPr>
              <a:t>the classifications determined by ASTM D 7158 apply to buildings </a:t>
            </a:r>
            <a:r>
              <a:rPr lang="en-US" sz="2000" dirty="0" smtClean="0">
                <a:latin typeface="Calibri" panose="020F0502020204030204" pitchFamily="34" charset="0"/>
              </a:rPr>
              <a:t>60 feet </a:t>
            </a:r>
            <a:r>
              <a:rPr lang="en-US" sz="2000" dirty="0">
                <a:latin typeface="Calibri" panose="020F0502020204030204" pitchFamily="34" charset="0"/>
              </a:rPr>
              <a:t>or </a:t>
            </a:r>
            <a:r>
              <a:rPr lang="en-US" sz="2000" dirty="0" smtClean="0">
                <a:latin typeface="Calibri" panose="020F0502020204030204" pitchFamily="34" charset="0"/>
              </a:rPr>
              <a:t>less, or is the height limitation 33 feet?</a:t>
            </a:r>
          </a:p>
          <a:p>
            <a:endParaRPr lang="en-US" sz="1600" dirty="0">
              <a:latin typeface="Calibri" panose="020F0502020204030204" pitchFamily="34" charset="0"/>
            </a:endParaRPr>
          </a:p>
          <a:p>
            <a:r>
              <a:rPr lang="en-US" sz="2000" dirty="0">
                <a:latin typeface="Calibri" panose="020F0502020204030204" pitchFamily="34" charset="0"/>
              </a:rPr>
              <a:t>Dr. </a:t>
            </a:r>
            <a:r>
              <a:rPr lang="en-US" sz="2000" dirty="0" err="1">
                <a:latin typeface="Calibri" panose="020F0502020204030204" pitchFamily="34" charset="0"/>
              </a:rPr>
              <a:t>Pertka</a:t>
            </a:r>
            <a:r>
              <a:rPr lang="en-US" sz="2000" dirty="0">
                <a:latin typeface="Calibri" panose="020F0502020204030204" pitchFamily="34" charset="0"/>
              </a:rPr>
              <a:t> provided </a:t>
            </a:r>
            <a:r>
              <a:rPr lang="en-US" sz="2000" dirty="0" smtClean="0">
                <a:latin typeface="Calibri" panose="020F0502020204030204" pitchFamily="34" charset="0"/>
              </a:rPr>
              <a:t>a letter </a:t>
            </a:r>
            <a:r>
              <a:rPr lang="en-US" sz="2000" dirty="0">
                <a:latin typeface="Calibri" panose="020F0502020204030204" pitchFamily="34" charset="0"/>
              </a:rPr>
              <a:t>June 10, 2017 stating </a:t>
            </a:r>
            <a:r>
              <a:rPr lang="en-US" sz="2000" dirty="0" smtClean="0">
                <a:latin typeface="Calibri" panose="020F0502020204030204" pitchFamily="34" charset="0"/>
              </a:rPr>
              <a:t>that D7158 Class </a:t>
            </a:r>
            <a:r>
              <a:rPr lang="en-US" sz="2000" dirty="0">
                <a:latin typeface="Calibri" panose="020F0502020204030204" pitchFamily="34" charset="0"/>
              </a:rPr>
              <a:t>H shingles are appropriate for use on buildings up to 60 </a:t>
            </a:r>
            <a:r>
              <a:rPr lang="en-US" sz="2000" dirty="0" smtClean="0">
                <a:latin typeface="Calibri" panose="020F0502020204030204" pitchFamily="34" charset="0"/>
              </a:rPr>
              <a:t>feet in height.</a:t>
            </a:r>
          </a:p>
          <a:p>
            <a:endParaRPr lang="en-US" sz="1600" dirty="0">
              <a:latin typeface="Calibri" panose="020F0502020204030204" pitchFamily="34" charset="0"/>
            </a:endParaRPr>
          </a:p>
          <a:p>
            <a:r>
              <a:rPr lang="en-US" sz="2000" dirty="0" smtClean="0">
                <a:latin typeface="Calibri" panose="020F0502020204030204" pitchFamily="34" charset="0"/>
              </a:rPr>
              <a:t>Further clarification is being sought but has not been obtained due to unavailability of Dr. </a:t>
            </a:r>
            <a:r>
              <a:rPr lang="en-US" sz="2000" dirty="0" err="1" smtClean="0">
                <a:latin typeface="Calibri" panose="020F0502020204030204" pitchFamily="34" charset="0"/>
              </a:rPr>
              <a:t>Peterka</a:t>
            </a:r>
            <a:r>
              <a:rPr lang="en-US" sz="2000" dirty="0" smtClean="0">
                <a:latin typeface="Calibri" panose="020F0502020204030204" pitchFamily="34" charset="0"/>
              </a:rPr>
              <a:t>. </a:t>
            </a:r>
            <a:endParaRPr lang="en-US" sz="20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endParaRPr lang="en-US" sz="2000" dirty="0">
              <a:latin typeface="Calibri" panose="020F0502020204030204" pitchFamily="34" charset="0"/>
            </a:endParaRPr>
          </a:p>
        </p:txBody>
      </p:sp>
    </p:spTree>
    <p:extLst>
      <p:ext uri="{BB962C8B-B14F-4D97-AF65-F5344CB8AC3E}">
        <p14:creationId xmlns:p14="http://schemas.microsoft.com/office/powerpoint/2010/main" val="3970765202"/>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Texas Department of Insurance</a:t>
            </a:r>
            <a:endParaRPr lang="en-US" altLang="en-US" sz="2400" dirty="0" smtClean="0"/>
          </a:p>
        </p:txBody>
      </p:sp>
      <p:sp>
        <p:nvSpPr>
          <p:cNvPr id="3" name="Text Box 3"/>
          <p:cNvSpPr txBox="1">
            <a:spLocks noChangeArrowheads="1"/>
          </p:cNvSpPr>
          <p:nvPr/>
        </p:nvSpPr>
        <p:spPr bwMode="auto">
          <a:xfrm>
            <a:off x="331788" y="1470025"/>
            <a:ext cx="8480425" cy="3847207"/>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ARMA forms Technical Resource Group for TDI</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staff, members, and Texas Department of Insurance (TDI) representatives met May 16</a:t>
            </a:r>
            <a:r>
              <a:rPr lang="en-US" sz="2000" baseline="30000" dirty="0" smtClean="0">
                <a:latin typeface="Calibri" panose="020F0502020204030204" pitchFamily="34" charset="0"/>
              </a:rPr>
              <a:t>th</a:t>
            </a:r>
            <a:r>
              <a:rPr lang="en-US" sz="2000" dirty="0" smtClean="0">
                <a:latin typeface="Calibri" panose="020F0502020204030204" pitchFamily="34" charset="0"/>
              </a:rPr>
              <a:t> to discuss member concerns with TDI’s product approval process.</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formed a Technical Resource Group to develop options to address member concerns about timeliness; the team held its first teleconference</a:t>
            </a: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October 27</a:t>
            </a:r>
            <a:r>
              <a:rPr lang="en-US" sz="2000" baseline="30000" dirty="0" smtClean="0">
                <a:latin typeface="Calibri" panose="020F0502020204030204" pitchFamily="34" charset="0"/>
              </a:rPr>
              <a:t>th</a:t>
            </a:r>
            <a:r>
              <a:rPr lang="en-US" sz="2000" dirty="0" smtClean="0">
                <a:latin typeface="Calibri" panose="020F0502020204030204" pitchFamily="34" charset="0"/>
              </a:rPr>
              <a:t>. </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ARMA staff  will develop a document TDI can use to educate inspectors about asphalt shingle code compliance to serve as a replacement for the “asphalt shingle list.” </a:t>
            </a:r>
            <a:endParaRPr lang="en-US" sz="2000" dirty="0">
              <a:latin typeface="Calibri" panose="020F0502020204030204" pitchFamily="34" charset="0"/>
            </a:endParaRPr>
          </a:p>
        </p:txBody>
      </p:sp>
    </p:spTree>
    <p:extLst>
      <p:ext uri="{BB962C8B-B14F-4D97-AF65-F5344CB8AC3E}">
        <p14:creationId xmlns:p14="http://schemas.microsoft.com/office/powerpoint/2010/main" val="2417236019"/>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0" y="2811959"/>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b="1" i="1" dirty="0">
                <a:latin typeface="Calibri" pitchFamily="34" charset="0"/>
              </a:rPr>
              <a:t>Questions or comments</a:t>
            </a:r>
            <a:r>
              <a:rPr lang="en-US" altLang="en-US" sz="4400" b="1" i="1" dirty="0" smtClean="0">
                <a:latin typeface="Calibri" pitchFamily="34" charset="0"/>
              </a:rPr>
              <a:t>?</a:t>
            </a:r>
            <a:endParaRPr lang="en-US" altLang="en-US" sz="4400" b="1" i="1" dirty="0">
              <a:latin typeface="Calibri" pitchFamily="34" charset="0"/>
            </a:endParaRPr>
          </a:p>
        </p:txBody>
      </p:sp>
    </p:spTree>
    <p:extLst>
      <p:ext uri="{BB962C8B-B14F-4D97-AF65-F5344CB8AC3E}">
        <p14:creationId xmlns:p14="http://schemas.microsoft.com/office/powerpoint/2010/main" val="2841572730"/>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381000" y="1752600"/>
            <a:ext cx="8382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600" i="1" dirty="0" smtClean="0">
              <a:latin typeface="Calibri" pitchFamily="34" charset="0"/>
            </a:endParaRPr>
          </a:p>
          <a:p>
            <a:pPr algn="ctr" eaLnBrk="1" hangingPunct="1"/>
            <a:endParaRPr lang="en-US" altLang="en-US" sz="2600" b="1" i="1" dirty="0">
              <a:solidFill>
                <a:srgbClr val="00B050"/>
              </a:solidFill>
              <a:latin typeface="Calibri" pitchFamily="34" charset="0"/>
            </a:endParaRPr>
          </a:p>
          <a:p>
            <a:pPr algn="ctr" eaLnBrk="1" hangingPunct="1"/>
            <a:r>
              <a:rPr lang="en-US" altLang="en-US" sz="2600" b="1" i="1" dirty="0" smtClean="0">
                <a:latin typeface="Calibri" pitchFamily="34" charset="0"/>
              </a:rPr>
              <a:t>Acceptance </a:t>
            </a:r>
            <a:r>
              <a:rPr lang="en-US" altLang="en-US" sz="2600" b="1" i="1" dirty="0">
                <a:latin typeface="Calibri" pitchFamily="34" charset="0"/>
              </a:rPr>
              <a:t>of Codes Steering </a:t>
            </a:r>
            <a:r>
              <a:rPr lang="en-US" altLang="en-US" sz="2600" b="1" i="1" dirty="0" smtClean="0">
                <a:latin typeface="Calibri" pitchFamily="34" charset="0"/>
              </a:rPr>
              <a:t>Group report </a:t>
            </a:r>
            <a:r>
              <a:rPr lang="en-US" altLang="en-US" sz="2600" b="1" i="1" dirty="0">
                <a:latin typeface="Calibri" pitchFamily="34" charset="0"/>
              </a:rPr>
              <a:t>as presented</a:t>
            </a:r>
            <a:r>
              <a:rPr lang="en-US" altLang="en-US" sz="2600" b="1" i="1" dirty="0" smtClean="0">
                <a:latin typeface="Calibri" pitchFamily="34" charset="0"/>
              </a:rPr>
              <a:t>.</a:t>
            </a:r>
            <a:endParaRPr lang="en-US" altLang="en-US" sz="2600" b="1" i="1" dirty="0">
              <a:latin typeface="Calibri" pitchFamily="34" charset="0"/>
            </a:endParaRPr>
          </a:p>
          <a:p>
            <a:pPr eaLnBrk="1" hangingPunct="1"/>
            <a:endParaRPr lang="en-US" altLang="en-US" sz="2600" i="1" dirty="0">
              <a:latin typeface="Calibri" pitchFamily="34" charset="0"/>
            </a:endParaRPr>
          </a:p>
        </p:txBody>
      </p:sp>
      <p:sp>
        <p:nvSpPr>
          <p:cNvPr id="43011" name="Rectangle 2"/>
          <p:cNvSpPr>
            <a:spLocks noGrp="1" noChangeArrowheads="1"/>
          </p:cNvSpPr>
          <p:nvPr>
            <p:ph type="ctrTitle"/>
          </p:nvPr>
        </p:nvSpPr>
        <p:spPr>
          <a:xfrm>
            <a:off x="0" y="0"/>
            <a:ext cx="9144000" cy="1143000"/>
          </a:xfrm>
        </p:spPr>
        <p:txBody>
          <a:bodyPr/>
          <a:lstStyle/>
          <a:p>
            <a:pPr eaLnBrk="1" hangingPunct="1"/>
            <a:r>
              <a:rPr lang="en-US" altLang="en-US" sz="3400" smtClean="0">
                <a:latin typeface="Cambria" pitchFamily="18" charset="0"/>
              </a:rPr>
              <a:t>Requested Actions</a:t>
            </a:r>
            <a:endParaRPr lang="en-US" altLang="en-US" sz="3400" smtClean="0"/>
          </a:p>
        </p:txBody>
      </p:sp>
    </p:spTree>
    <p:extLst>
      <p:ext uri="{BB962C8B-B14F-4D97-AF65-F5344CB8AC3E}">
        <p14:creationId xmlns:p14="http://schemas.microsoft.com/office/powerpoint/2010/main" val="1162560900"/>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Codes Steering Group Structure</a:t>
            </a:r>
          </a:p>
        </p:txBody>
      </p:sp>
      <p:sp>
        <p:nvSpPr>
          <p:cNvPr id="4" name="Subtitle 2"/>
          <p:cNvSpPr>
            <a:spLocks noGrp="1"/>
          </p:cNvSpPr>
          <p:nvPr>
            <p:ph type="subTitle" idx="1"/>
          </p:nvPr>
        </p:nvSpPr>
        <p:spPr>
          <a:xfrm>
            <a:off x="101600" y="3781425"/>
            <a:ext cx="2870200" cy="2847975"/>
          </a:xfrm>
          <a:solidFill>
            <a:schemeClr val="bg1">
              <a:lumMod val="75000"/>
            </a:schemeClr>
          </a:solidFill>
        </p:spPr>
        <p:txBody>
          <a:bodyPr>
            <a:normAutofit lnSpcReduction="10000"/>
          </a:bodyPr>
          <a:lstStyle/>
          <a:p>
            <a:pPr eaLnBrk="1" hangingPunct="1">
              <a:lnSpc>
                <a:spcPct val="90000"/>
              </a:lnSpc>
            </a:pPr>
            <a:r>
              <a:rPr lang="en-US" sz="2000" b="1" kern="1200" dirty="0" smtClean="0">
                <a:latin typeface="Calibri" pitchFamily="34" charset="0"/>
                <a:cs typeface="Arial" charset="0"/>
              </a:rPr>
              <a:t>ARMA Cool Roof         Task Force</a:t>
            </a:r>
          </a:p>
          <a:p>
            <a:pPr eaLnBrk="1" hangingPunct="1">
              <a:lnSpc>
                <a:spcPct val="90000"/>
              </a:lnSpc>
            </a:pPr>
            <a:endParaRPr lang="en-US" sz="2000" b="1" kern="1200" dirty="0">
              <a:latin typeface="Calibri" pitchFamily="34" charset="0"/>
              <a:cs typeface="Arial" charset="0"/>
            </a:endParaRPr>
          </a:p>
          <a:p>
            <a:pPr eaLnBrk="1" hangingPunct="1">
              <a:lnSpc>
                <a:spcPct val="90000"/>
              </a:lnSpc>
            </a:pPr>
            <a:r>
              <a:rPr lang="en-US" sz="2000" b="1" kern="1200" dirty="0">
                <a:latin typeface="Calibri" pitchFamily="34" charset="0"/>
                <a:cs typeface="Arial" charset="0"/>
              </a:rPr>
              <a:t>Chair:  </a:t>
            </a:r>
            <a:r>
              <a:rPr lang="en-US" sz="2000" kern="1200" dirty="0" smtClean="0">
                <a:latin typeface="Calibri" pitchFamily="34" charset="0"/>
                <a:cs typeface="Arial" charset="0"/>
              </a:rPr>
              <a:t>Marty Ward, GAF</a:t>
            </a:r>
          </a:p>
          <a:p>
            <a:pPr eaLnBrk="1" hangingPunct="1">
              <a:lnSpc>
                <a:spcPct val="90000"/>
              </a:lnSpc>
            </a:pPr>
            <a:endParaRPr lang="en-US" sz="1600" kern="1200" dirty="0" smtClean="0">
              <a:latin typeface="Calibri" pitchFamily="34" charset="0"/>
              <a:cs typeface="Arial" charset="0"/>
            </a:endParaRPr>
          </a:p>
          <a:p>
            <a:pPr eaLnBrk="1" hangingPunct="1">
              <a:lnSpc>
                <a:spcPct val="90000"/>
              </a:lnSpc>
            </a:pPr>
            <a:endParaRPr lang="en-US" sz="1400" b="1" kern="1200" dirty="0" smtClean="0">
              <a:latin typeface="Calibri" pitchFamily="34" charset="0"/>
              <a:cs typeface="Arial" charset="0"/>
            </a:endParaRPr>
          </a:p>
          <a:p>
            <a:pPr eaLnBrk="1" hangingPunct="1">
              <a:lnSpc>
                <a:spcPct val="90000"/>
              </a:lnSpc>
            </a:pPr>
            <a:r>
              <a:rPr lang="en-US" sz="2000" b="1" kern="1200" dirty="0" smtClean="0">
                <a:latin typeface="Calibri" pitchFamily="34" charset="0"/>
                <a:cs typeface="Arial" charset="0"/>
              </a:rPr>
              <a:t>Staff </a:t>
            </a:r>
            <a:r>
              <a:rPr lang="en-US" sz="2000" b="1" kern="1200" dirty="0">
                <a:latin typeface="Calibri" pitchFamily="34" charset="0"/>
                <a:cs typeface="Arial" charset="0"/>
              </a:rPr>
              <a:t>Liaison:  </a:t>
            </a:r>
            <a:endParaRPr lang="en-US" sz="2000" b="1" kern="1200" dirty="0" smtClean="0">
              <a:latin typeface="Calibri" pitchFamily="34" charset="0"/>
              <a:cs typeface="Arial" charset="0"/>
            </a:endParaRPr>
          </a:p>
          <a:p>
            <a:pPr eaLnBrk="1" hangingPunct="1">
              <a:lnSpc>
                <a:spcPct val="90000"/>
              </a:lnSpc>
            </a:pPr>
            <a:r>
              <a:rPr lang="en-US" sz="2000" kern="1200" dirty="0" smtClean="0">
                <a:latin typeface="Calibri" pitchFamily="34" charset="0"/>
                <a:cs typeface="Arial" charset="0"/>
              </a:rPr>
              <a:t>Tim </a:t>
            </a:r>
            <a:r>
              <a:rPr lang="en-US" sz="2000" kern="1200" dirty="0" err="1" smtClean="0">
                <a:latin typeface="Calibri" pitchFamily="34" charset="0"/>
                <a:cs typeface="Arial" charset="0"/>
              </a:rPr>
              <a:t>McQuillen</a:t>
            </a:r>
            <a:r>
              <a:rPr lang="en-US" sz="2000" kern="1200" dirty="0" smtClean="0">
                <a:latin typeface="Calibri" pitchFamily="34" charset="0"/>
                <a:cs typeface="Arial" charset="0"/>
              </a:rPr>
              <a:t>, ARMA Director of Technical Services</a:t>
            </a:r>
            <a:endParaRPr lang="en-US" sz="2000" kern="1200" dirty="0">
              <a:latin typeface="Calibri" pitchFamily="34" charset="0"/>
              <a:cs typeface="Arial" charset="0"/>
            </a:endParaRPr>
          </a:p>
        </p:txBody>
      </p:sp>
      <p:sp>
        <p:nvSpPr>
          <p:cNvPr id="5" name="Title 1"/>
          <p:cNvSpPr txBox="1">
            <a:spLocks/>
          </p:cNvSpPr>
          <p:nvPr/>
        </p:nvSpPr>
        <p:spPr>
          <a:xfrm>
            <a:off x="723900" y="1366838"/>
            <a:ext cx="7696200" cy="2171700"/>
          </a:xfrm>
          <a:prstGeom prst="rect">
            <a:avLst/>
          </a:prstGeom>
          <a:solidFill>
            <a:schemeClr val="bg1">
              <a:lumMod val="75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smtClean="0">
                <a:latin typeface="Calibri" pitchFamily="34" charset="0"/>
              </a:rPr>
              <a:t>Codes Steering Group</a:t>
            </a:r>
          </a:p>
          <a:p>
            <a:pPr>
              <a:defRPr/>
            </a:pPr>
            <a:r>
              <a:rPr lang="en-US" sz="2000" b="1" dirty="0" smtClean="0">
                <a:latin typeface="Calibri" pitchFamily="34" charset="0"/>
              </a:rPr>
              <a:t>Chair:</a:t>
            </a:r>
            <a:r>
              <a:rPr lang="en-US" sz="2000" dirty="0" smtClean="0">
                <a:latin typeface="Calibri" pitchFamily="34" charset="0"/>
              </a:rPr>
              <a:t>  Aaron R. Phillips, TAMKO Building Products, Inc.</a:t>
            </a:r>
          </a:p>
          <a:p>
            <a:pPr>
              <a:defRPr/>
            </a:pPr>
            <a:endParaRPr lang="en-US" sz="2000" dirty="0" smtClean="0">
              <a:latin typeface="Calibri" pitchFamily="34" charset="0"/>
            </a:endParaRPr>
          </a:p>
          <a:p>
            <a:pPr>
              <a:defRPr/>
            </a:pPr>
            <a:r>
              <a:rPr lang="en-US" sz="2000" b="1" dirty="0" smtClean="0">
                <a:latin typeface="Calibri" pitchFamily="34" charset="0"/>
              </a:rPr>
              <a:t>Staff Liaison:</a:t>
            </a:r>
            <a:r>
              <a:rPr lang="en-US" sz="2000" dirty="0" smtClean="0">
                <a:latin typeface="Calibri" pitchFamily="34" charset="0"/>
              </a:rPr>
              <a:t>  Mike Fischer, ARMA Vice President</a:t>
            </a:r>
          </a:p>
          <a:p>
            <a:pPr>
              <a:defRPr/>
            </a:pPr>
            <a:r>
              <a:rPr lang="en-US" sz="2000" dirty="0" smtClean="0">
                <a:latin typeface="Calibri" pitchFamily="34" charset="0"/>
              </a:rPr>
              <a:t>of Codes &amp; Regulatory Compliance</a:t>
            </a:r>
          </a:p>
        </p:txBody>
      </p:sp>
      <p:sp>
        <p:nvSpPr>
          <p:cNvPr id="8" name="Subtitle 2"/>
          <p:cNvSpPr txBox="1">
            <a:spLocks/>
          </p:cNvSpPr>
          <p:nvPr/>
        </p:nvSpPr>
        <p:spPr bwMode="auto">
          <a:xfrm>
            <a:off x="3136900" y="3784600"/>
            <a:ext cx="2870200" cy="2847975"/>
          </a:xfrm>
          <a:prstGeom prst="rect">
            <a:avLst/>
          </a:prstGeom>
          <a:solidFill>
            <a:schemeClr val="bg1">
              <a:lumMod val="95000"/>
            </a:schemeClr>
          </a:solidFill>
          <a:ln>
            <a:noFill/>
          </a:ln>
          <a:effectLst/>
          <a:extLst/>
        </p:spPr>
        <p:txBody>
          <a:bodyPr vert="horz" wrap="square" lIns="91440" tIns="45720" rIns="91440" bIns="45720" numCol="1" anchor="t" anchorCtr="0" compatLnSpc="1">
            <a:prstTxWarp prst="textNoShape">
              <a:avLst/>
            </a:prstTxWarp>
            <a:normAutofit fontScale="92500" lnSpcReduction="20000"/>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eaLnBrk="1" hangingPunct="1">
              <a:lnSpc>
                <a:spcPct val="90000"/>
              </a:lnSpc>
            </a:pPr>
            <a:r>
              <a:rPr lang="en-US" sz="2200" b="1" dirty="0" smtClean="0">
                <a:solidFill>
                  <a:schemeClr val="bg1">
                    <a:lumMod val="65000"/>
                  </a:schemeClr>
                </a:solidFill>
                <a:latin typeface="Calibri" pitchFamily="34" charset="0"/>
                <a:cs typeface="Arial" charset="0"/>
              </a:rPr>
              <a:t>ARMA Ventilation       </a:t>
            </a:r>
          </a:p>
          <a:p>
            <a:pPr eaLnBrk="1" hangingPunct="1">
              <a:lnSpc>
                <a:spcPct val="90000"/>
              </a:lnSpc>
            </a:pPr>
            <a:r>
              <a:rPr lang="en-US" sz="2200" b="1" kern="1200" dirty="0" smtClean="0">
                <a:solidFill>
                  <a:schemeClr val="bg1">
                    <a:lumMod val="65000"/>
                  </a:schemeClr>
                </a:solidFill>
                <a:latin typeface="Calibri" pitchFamily="34" charset="0"/>
                <a:cs typeface="Arial" charset="0"/>
              </a:rPr>
              <a:t>Task Force</a:t>
            </a:r>
          </a:p>
          <a:p>
            <a:pPr eaLnBrk="1" hangingPunct="1">
              <a:lnSpc>
                <a:spcPct val="90000"/>
              </a:lnSpc>
            </a:pPr>
            <a:endParaRPr lang="en-US" sz="2000" b="1" dirty="0">
              <a:solidFill>
                <a:schemeClr val="bg1">
                  <a:lumMod val="65000"/>
                </a:schemeClr>
              </a:solidFill>
              <a:latin typeface="Calibri" pitchFamily="34" charset="0"/>
              <a:cs typeface="Arial" charset="0"/>
            </a:endParaRPr>
          </a:p>
          <a:p>
            <a:pPr eaLnBrk="1" hangingPunct="1">
              <a:lnSpc>
                <a:spcPct val="90000"/>
              </a:lnSpc>
            </a:pPr>
            <a:r>
              <a:rPr lang="en-US" sz="2200" b="1" kern="1200" dirty="0" smtClean="0">
                <a:solidFill>
                  <a:schemeClr val="bg1">
                    <a:lumMod val="65000"/>
                  </a:schemeClr>
                </a:solidFill>
                <a:latin typeface="Calibri" pitchFamily="34" charset="0"/>
                <a:cs typeface="Arial" charset="0"/>
              </a:rPr>
              <a:t>Chair:  </a:t>
            </a:r>
            <a:r>
              <a:rPr lang="en-US" sz="2200" kern="1200" dirty="0" smtClean="0">
                <a:solidFill>
                  <a:schemeClr val="bg1">
                    <a:lumMod val="65000"/>
                  </a:schemeClr>
                </a:solidFill>
                <a:latin typeface="Calibri" pitchFamily="34" charset="0"/>
                <a:cs typeface="Arial" charset="0"/>
              </a:rPr>
              <a:t>Paul </a:t>
            </a:r>
            <a:r>
              <a:rPr lang="en-US" sz="2200" kern="1200" dirty="0" err="1" smtClean="0">
                <a:solidFill>
                  <a:schemeClr val="bg1">
                    <a:lumMod val="65000"/>
                  </a:schemeClr>
                </a:solidFill>
                <a:latin typeface="Calibri" pitchFamily="34" charset="0"/>
                <a:cs typeface="Arial" charset="0"/>
              </a:rPr>
              <a:t>Scelsi</a:t>
            </a:r>
            <a:r>
              <a:rPr lang="en-US" sz="2200" kern="1200" dirty="0" smtClean="0">
                <a:solidFill>
                  <a:schemeClr val="bg1">
                    <a:lumMod val="65000"/>
                  </a:schemeClr>
                </a:solidFill>
                <a:latin typeface="Calibri" pitchFamily="34" charset="0"/>
                <a:cs typeface="Arial" charset="0"/>
              </a:rPr>
              <a:t>, Air Vent</a:t>
            </a:r>
          </a:p>
          <a:p>
            <a:pPr eaLnBrk="1" hangingPunct="1">
              <a:lnSpc>
                <a:spcPct val="90000"/>
              </a:lnSpc>
            </a:pPr>
            <a:endParaRPr lang="en-US" sz="1400" b="1" dirty="0" smtClean="0">
              <a:solidFill>
                <a:schemeClr val="bg1">
                  <a:lumMod val="65000"/>
                </a:schemeClr>
              </a:solidFill>
              <a:latin typeface="Calibri" pitchFamily="34" charset="0"/>
              <a:cs typeface="Arial" charset="0"/>
            </a:endParaRPr>
          </a:p>
          <a:p>
            <a:pPr eaLnBrk="1" hangingPunct="1">
              <a:lnSpc>
                <a:spcPct val="90000"/>
              </a:lnSpc>
            </a:pPr>
            <a:endParaRPr lang="en-US" sz="1400" b="1" dirty="0">
              <a:solidFill>
                <a:schemeClr val="bg1">
                  <a:lumMod val="65000"/>
                </a:schemeClr>
              </a:solidFill>
              <a:latin typeface="Calibri" pitchFamily="34" charset="0"/>
              <a:cs typeface="Arial" charset="0"/>
            </a:endParaRPr>
          </a:p>
          <a:p>
            <a:pPr eaLnBrk="1" hangingPunct="1">
              <a:lnSpc>
                <a:spcPct val="90000"/>
              </a:lnSpc>
            </a:pPr>
            <a:r>
              <a:rPr lang="en-US" sz="2200" b="1" dirty="0" smtClean="0">
                <a:solidFill>
                  <a:schemeClr val="bg1">
                    <a:lumMod val="65000"/>
                  </a:schemeClr>
                </a:solidFill>
                <a:latin typeface="Calibri" pitchFamily="34" charset="0"/>
                <a:cs typeface="Arial" charset="0"/>
              </a:rPr>
              <a:t>Staff Liaison:  </a:t>
            </a:r>
          </a:p>
          <a:p>
            <a:pPr eaLnBrk="1" hangingPunct="1">
              <a:lnSpc>
                <a:spcPct val="90000"/>
              </a:lnSpc>
            </a:pPr>
            <a:r>
              <a:rPr lang="en-US" sz="2200" dirty="0">
                <a:solidFill>
                  <a:schemeClr val="bg1">
                    <a:lumMod val="65000"/>
                  </a:schemeClr>
                </a:solidFill>
                <a:latin typeface="Calibri" pitchFamily="34" charset="0"/>
                <a:cs typeface="Arial" charset="0"/>
              </a:rPr>
              <a:t>Tim </a:t>
            </a:r>
            <a:r>
              <a:rPr lang="en-US" sz="2200" dirty="0" err="1">
                <a:solidFill>
                  <a:schemeClr val="bg1">
                    <a:lumMod val="65000"/>
                  </a:schemeClr>
                </a:solidFill>
                <a:latin typeface="Calibri" pitchFamily="34" charset="0"/>
                <a:cs typeface="Arial" charset="0"/>
              </a:rPr>
              <a:t>McQuillen</a:t>
            </a:r>
            <a:r>
              <a:rPr lang="en-US" sz="2200" dirty="0">
                <a:solidFill>
                  <a:schemeClr val="bg1">
                    <a:lumMod val="65000"/>
                  </a:schemeClr>
                </a:solidFill>
                <a:latin typeface="Calibri" pitchFamily="34" charset="0"/>
                <a:cs typeface="Arial" charset="0"/>
              </a:rPr>
              <a:t>, ARMA Director of Technical Services</a:t>
            </a:r>
          </a:p>
          <a:p>
            <a:pPr eaLnBrk="1" hangingPunct="1">
              <a:lnSpc>
                <a:spcPct val="90000"/>
              </a:lnSpc>
            </a:pPr>
            <a:endParaRPr lang="en-US" sz="2000" b="1" kern="1200" dirty="0">
              <a:latin typeface="Calibri" pitchFamily="34" charset="0"/>
              <a:cs typeface="Arial" charset="0"/>
            </a:endParaRPr>
          </a:p>
        </p:txBody>
      </p:sp>
      <p:sp>
        <p:nvSpPr>
          <p:cNvPr id="9" name="Subtitle 2"/>
          <p:cNvSpPr txBox="1">
            <a:spLocks/>
          </p:cNvSpPr>
          <p:nvPr/>
        </p:nvSpPr>
        <p:spPr bwMode="auto">
          <a:xfrm>
            <a:off x="6172200" y="3781425"/>
            <a:ext cx="2870200" cy="2847975"/>
          </a:xfrm>
          <a:prstGeom prst="rect">
            <a:avLst/>
          </a:prstGeom>
          <a:solidFill>
            <a:schemeClr val="bg1">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eaLnBrk="1" hangingPunct="1">
              <a:lnSpc>
                <a:spcPct val="90000"/>
              </a:lnSpc>
            </a:pPr>
            <a:r>
              <a:rPr lang="en-US" sz="2000" b="1" dirty="0" smtClean="0">
                <a:latin typeface="Calibri" pitchFamily="34" charset="0"/>
                <a:cs typeface="Arial" charset="0"/>
              </a:rPr>
              <a:t>ARMA Technical Resource Group</a:t>
            </a:r>
          </a:p>
          <a:p>
            <a:pPr eaLnBrk="1" hangingPunct="1">
              <a:lnSpc>
                <a:spcPct val="90000"/>
              </a:lnSpc>
            </a:pPr>
            <a:endParaRPr lang="en-US" sz="2000" b="1" kern="1200" dirty="0">
              <a:latin typeface="Calibri" pitchFamily="34" charset="0"/>
              <a:cs typeface="Arial" charset="0"/>
            </a:endParaRPr>
          </a:p>
          <a:p>
            <a:pPr eaLnBrk="1" hangingPunct="1">
              <a:lnSpc>
                <a:spcPct val="90000"/>
              </a:lnSpc>
            </a:pPr>
            <a:r>
              <a:rPr lang="en-US" sz="2000" b="1" dirty="0" smtClean="0">
                <a:latin typeface="Calibri" pitchFamily="34" charset="0"/>
                <a:cs typeface="Arial" charset="0"/>
              </a:rPr>
              <a:t>Chair:  </a:t>
            </a:r>
            <a:r>
              <a:rPr lang="en-US" sz="2000" dirty="0" smtClean="0">
                <a:latin typeface="Calibri" pitchFamily="34" charset="0"/>
                <a:cs typeface="Arial" charset="0"/>
              </a:rPr>
              <a:t>Marcin </a:t>
            </a:r>
            <a:r>
              <a:rPr lang="en-US" sz="2000" dirty="0" err="1" smtClean="0">
                <a:latin typeface="Calibri" pitchFamily="34" charset="0"/>
                <a:cs typeface="Arial" charset="0"/>
              </a:rPr>
              <a:t>Pazera</a:t>
            </a:r>
            <a:r>
              <a:rPr lang="en-US" sz="2000" dirty="0" smtClean="0">
                <a:latin typeface="Calibri" pitchFamily="34" charset="0"/>
                <a:cs typeface="Arial" charset="0"/>
              </a:rPr>
              <a:t>, Owens Corning</a:t>
            </a:r>
          </a:p>
          <a:p>
            <a:pPr eaLnBrk="1" hangingPunct="1">
              <a:lnSpc>
                <a:spcPct val="90000"/>
              </a:lnSpc>
            </a:pPr>
            <a:endParaRPr lang="en-US" sz="1400" b="1" kern="1200" dirty="0" smtClean="0">
              <a:latin typeface="Calibri" pitchFamily="34" charset="0"/>
              <a:cs typeface="Arial" charset="0"/>
            </a:endParaRPr>
          </a:p>
          <a:p>
            <a:pPr eaLnBrk="1" hangingPunct="1">
              <a:lnSpc>
                <a:spcPct val="90000"/>
              </a:lnSpc>
            </a:pPr>
            <a:r>
              <a:rPr lang="en-US" sz="2000" b="1" dirty="0" smtClean="0">
                <a:latin typeface="Calibri" pitchFamily="34" charset="0"/>
                <a:cs typeface="Arial" charset="0"/>
              </a:rPr>
              <a:t>Staff Liaison:  </a:t>
            </a:r>
          </a:p>
          <a:p>
            <a:pPr eaLnBrk="1" hangingPunct="1">
              <a:lnSpc>
                <a:spcPct val="90000"/>
              </a:lnSpc>
            </a:pPr>
            <a:r>
              <a:rPr lang="en-US" sz="2000" dirty="0">
                <a:latin typeface="Calibri" pitchFamily="34" charset="0"/>
                <a:cs typeface="Arial" charset="0"/>
              </a:rPr>
              <a:t>Tim </a:t>
            </a:r>
            <a:r>
              <a:rPr lang="en-US" sz="2000" dirty="0" err="1">
                <a:latin typeface="Calibri" pitchFamily="34" charset="0"/>
                <a:cs typeface="Arial" charset="0"/>
              </a:rPr>
              <a:t>McQuillen</a:t>
            </a:r>
            <a:r>
              <a:rPr lang="en-US" sz="2000" dirty="0">
                <a:latin typeface="Calibri" pitchFamily="34" charset="0"/>
                <a:cs typeface="Arial" charset="0"/>
              </a:rPr>
              <a:t>, ARMA Director of Technical Services</a:t>
            </a:r>
          </a:p>
          <a:p>
            <a:pPr eaLnBrk="1" hangingPunct="1">
              <a:lnSpc>
                <a:spcPct val="90000"/>
              </a:lnSpc>
            </a:pPr>
            <a:endParaRPr lang="en-US" sz="2000" b="1" kern="1200" dirty="0">
              <a:latin typeface="Calibri" pitchFamily="34" charset="0"/>
              <a:cs typeface="Arial" charset="0"/>
            </a:endParaRPr>
          </a:p>
        </p:txBody>
      </p:sp>
    </p:spTree>
    <p:extLst>
      <p:ext uri="{BB962C8B-B14F-4D97-AF65-F5344CB8AC3E}">
        <p14:creationId xmlns:p14="http://schemas.microsoft.com/office/powerpoint/2010/main" val="1556006406"/>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r"/>
            <a:r>
              <a:rPr lang="en-US" sz="3600" b="1" dirty="0" smtClean="0"/>
              <a:t>STAKEHOLDER RELATIONS</a:t>
            </a:r>
            <a:endParaRPr lang="en-US" sz="3600" b="1" dirty="0"/>
          </a:p>
        </p:txBody>
      </p:sp>
    </p:spTree>
    <p:extLst>
      <p:ext uri="{BB962C8B-B14F-4D97-AF65-F5344CB8AC3E}">
        <p14:creationId xmlns:p14="http://schemas.microsoft.com/office/powerpoint/2010/main" val="3529643737"/>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Insurance Institute for </a:t>
            </a:r>
            <a:br>
              <a:rPr lang="en-US" altLang="en-US" sz="3200" dirty="0" smtClean="0"/>
            </a:br>
            <a:r>
              <a:rPr lang="en-US" altLang="en-US" sz="3200" dirty="0" smtClean="0"/>
              <a:t>Business and Home Safety</a:t>
            </a:r>
            <a:endParaRPr lang="en-US" altLang="en-US" sz="2400" dirty="0" smtClean="0"/>
          </a:p>
        </p:txBody>
      </p:sp>
      <p:sp>
        <p:nvSpPr>
          <p:cNvPr id="3" name="Text Box 3"/>
          <p:cNvSpPr txBox="1">
            <a:spLocks noChangeArrowheads="1"/>
          </p:cNvSpPr>
          <p:nvPr/>
        </p:nvSpPr>
        <p:spPr bwMode="auto">
          <a:xfrm>
            <a:off x="331788" y="1470025"/>
            <a:ext cx="8480425" cy="5078313"/>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IBHS Provides Update to ARMA Members</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dirty="0" smtClean="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dirty="0" smtClean="0">
                <a:latin typeface="Calibri" panose="020F0502020204030204" pitchFamily="34" charset="0"/>
              </a:rPr>
              <a:t>Heather Estes, IBHS, reviewed IBHS research programs for ARMA during the Summer Committee Meeting webinar series.</a:t>
            </a:r>
          </a:p>
          <a:p>
            <a:pPr indent="-228600"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b="1" dirty="0" smtClean="0">
                <a:latin typeface="Calibri" panose="020F0502020204030204" pitchFamily="34" charset="0"/>
              </a:rPr>
              <a:t>Current Wind Resistance Research Initiatives</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Exploring alternate conditioning methods (e.g. radiant heat) for wind tests.</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Evaluating effect of installation season, orientation, and pitch on wind resistance.</a:t>
            </a:r>
          </a:p>
          <a:p>
            <a:pPr indent="-228600" eaLnBrk="1" fontAlgn="base" hangingPunct="1">
              <a:spcBef>
                <a:spcPct val="0"/>
              </a:spcBef>
              <a:spcAft>
                <a:spcPct val="0"/>
              </a:spcAft>
              <a:tabLst>
                <a:tab pos="341313" algn="l"/>
                <a:tab pos="8283575" algn="r"/>
              </a:tabLst>
              <a:defRPr/>
            </a:pPr>
            <a:endParaRPr lang="en-US" sz="12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b="1" dirty="0">
                <a:latin typeface="Calibri" panose="020F0502020204030204" pitchFamily="34" charset="0"/>
              </a:rPr>
              <a:t>2018 Plans for Wind Resistance</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Work </a:t>
            </a:r>
            <a:r>
              <a:rPr lang="en-US" sz="2000" dirty="0">
                <a:latin typeface="Calibri" panose="020F0502020204030204" pitchFamily="34" charset="0"/>
              </a:rPr>
              <a:t>with test lab</a:t>
            </a:r>
            <a:r>
              <a:rPr lang="en-US" sz="2000" dirty="0" smtClean="0">
                <a:latin typeface="Calibri" panose="020F0502020204030204" pitchFamily="34" charset="0"/>
              </a:rPr>
              <a:t>s to improve test procedures for D7158 and D3161.</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Presentation at IRE on asphalt shingle installation for wind resistance.</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Conduct D3161 tests on four-year-aged shingle panels from South Carolina exposure site.</a:t>
            </a:r>
          </a:p>
        </p:txBody>
      </p:sp>
    </p:spTree>
    <p:extLst>
      <p:ext uri="{BB962C8B-B14F-4D97-AF65-F5344CB8AC3E}">
        <p14:creationId xmlns:p14="http://schemas.microsoft.com/office/powerpoint/2010/main" val="1153562493"/>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Insurance Institute for </a:t>
            </a:r>
            <a:br>
              <a:rPr lang="en-US" altLang="en-US" sz="3200" dirty="0" smtClean="0"/>
            </a:br>
            <a:r>
              <a:rPr lang="en-US" altLang="en-US" sz="3200" dirty="0" smtClean="0"/>
              <a:t>Business and Home Safety</a:t>
            </a:r>
            <a:endParaRPr lang="en-US" altLang="en-US" sz="2400" dirty="0" smtClean="0"/>
          </a:p>
        </p:txBody>
      </p:sp>
      <p:sp>
        <p:nvSpPr>
          <p:cNvPr id="3" name="Text Box 3"/>
          <p:cNvSpPr txBox="1">
            <a:spLocks noChangeArrowheads="1"/>
          </p:cNvSpPr>
          <p:nvPr/>
        </p:nvSpPr>
        <p:spPr bwMode="auto">
          <a:xfrm>
            <a:off x="331788" y="1470025"/>
            <a:ext cx="8480425" cy="4832092"/>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IBHS Provides Update to ARMA Members (continued)</a:t>
            </a:r>
            <a:endParaRPr lang="en-US" sz="2200" b="1" u="sng" dirty="0" smtClean="0">
              <a:latin typeface="Cambria" panose="02040503050406030204" pitchFamily="18" charset="0"/>
            </a:endParaRPr>
          </a:p>
          <a:p>
            <a:pPr indent="-228600" eaLnBrk="1" fontAlgn="base" hangingPunct="1">
              <a:spcBef>
                <a:spcPct val="0"/>
              </a:spcBef>
              <a:spcAft>
                <a:spcPct val="0"/>
              </a:spcAft>
              <a:tabLst>
                <a:tab pos="341313" algn="l"/>
                <a:tab pos="8283575" algn="r"/>
              </a:tabLst>
              <a:defRPr/>
            </a:pPr>
            <a:endParaRPr lang="en-US" sz="2000" b="1" u="sng" dirty="0" smtClean="0">
              <a:solidFill>
                <a:srgbClr val="FF0000"/>
              </a:solidFill>
              <a:latin typeface="Cambria" panose="02040503050406030204" pitchFamily="18" charset="0"/>
            </a:endParaRPr>
          </a:p>
          <a:p>
            <a:pPr indent="-228600" eaLnBrk="1" fontAlgn="base" hangingPunct="1">
              <a:spcBef>
                <a:spcPct val="0"/>
              </a:spcBef>
              <a:spcAft>
                <a:spcPct val="0"/>
              </a:spcAft>
              <a:tabLst>
                <a:tab pos="341313" algn="l"/>
                <a:tab pos="8283575" algn="r"/>
              </a:tabLst>
              <a:defRPr/>
            </a:pPr>
            <a:r>
              <a:rPr lang="en-US" sz="2000" b="1" dirty="0" smtClean="0">
                <a:latin typeface="Calibri" panose="020F0502020204030204" pitchFamily="34" charset="0"/>
              </a:rPr>
              <a:t>Current Hail Research Initiatives</a:t>
            </a: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Compare impact resistance of aged and control shingles.</a:t>
            </a:r>
          </a:p>
          <a:p>
            <a:pPr marL="571500" lvl="1" indent="-342900" eaLnBrk="1" fontAlgn="base" hangingPunct="1">
              <a:spcBef>
                <a:spcPct val="0"/>
              </a:spcBef>
              <a:spcAft>
                <a:spcPct val="0"/>
              </a:spcAft>
              <a:buFont typeface="Wingdings" pitchFamily="2" charset="2"/>
              <a:buChar char="ü"/>
              <a:tabLst>
                <a:tab pos="341313" algn="l"/>
                <a:tab pos="8283575" algn="r"/>
              </a:tabLst>
              <a:defRPr/>
            </a:pP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Develop a draft test protocol for impact resistance by end of 2017.</a:t>
            </a:r>
          </a:p>
          <a:p>
            <a:pPr marL="571500" lvl="1" indent="-342900" eaLnBrk="1" fontAlgn="base" hangingPunct="1">
              <a:spcBef>
                <a:spcPct val="0"/>
              </a:spcBef>
              <a:spcAft>
                <a:spcPct val="0"/>
              </a:spcAft>
              <a:buFont typeface="Wingdings" pitchFamily="2" charset="2"/>
              <a:buChar char="ü"/>
              <a:tabLst>
                <a:tab pos="341313" algn="l"/>
                <a:tab pos="8283575" algn="r"/>
              </a:tabLst>
              <a:defRPr/>
            </a:pP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Design a single-line hail manufacturing machine for use by test labs. </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b="1" dirty="0" smtClean="0">
                <a:latin typeface="Calibri" panose="020F0502020204030204" pitchFamily="34" charset="0"/>
              </a:rPr>
              <a:t>2018 Plans for Hail Resistance</a:t>
            </a: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Expand field research to understand characteristics of small hail stones.</a:t>
            </a:r>
          </a:p>
          <a:p>
            <a:pPr marL="571500" lvl="1" indent="-342900" eaLnBrk="1" fontAlgn="base" hangingPunct="1">
              <a:spcBef>
                <a:spcPct val="0"/>
              </a:spcBef>
              <a:spcAft>
                <a:spcPct val="0"/>
              </a:spcAft>
              <a:buFont typeface="Wingdings" pitchFamily="2" charset="2"/>
              <a:buChar char="ü"/>
              <a:tabLst>
                <a:tab pos="341313" algn="l"/>
                <a:tab pos="8283575" algn="r"/>
              </a:tabLst>
              <a:defRPr/>
            </a:pPr>
            <a:endParaRPr lang="en-US" sz="800" dirty="0" smtClean="0">
              <a:latin typeface="Calibri" panose="020F0502020204030204" pitchFamily="34" charset="0"/>
            </a:endParaRPr>
          </a:p>
          <a:p>
            <a:pPr marL="571500" lvl="1" indent="-342900" eaLnBrk="1" fontAlgn="base" hangingPunct="1">
              <a:spcBef>
                <a:spcPct val="0"/>
              </a:spcBef>
              <a:spcAft>
                <a:spcPct val="0"/>
              </a:spcAft>
              <a:buFont typeface="Wingdings" pitchFamily="2" charset="2"/>
              <a:buChar char="ü"/>
              <a:tabLst>
                <a:tab pos="341313" algn="l"/>
                <a:tab pos="8283575" algn="r"/>
              </a:tabLst>
              <a:defRPr/>
            </a:pPr>
            <a:r>
              <a:rPr lang="en-US" sz="2000" dirty="0" smtClean="0">
                <a:latin typeface="Calibri" panose="020F0502020204030204" pitchFamily="34" charset="0"/>
              </a:rPr>
              <a:t>Develop definition of polymer-modified shingles.</a:t>
            </a:r>
          </a:p>
          <a:p>
            <a:pPr indent="-228600" eaLnBrk="1" fontAlgn="base" hangingPunct="1">
              <a:spcBef>
                <a:spcPct val="0"/>
              </a:spcBef>
              <a:spcAft>
                <a:spcPct val="0"/>
              </a:spcAft>
              <a:tabLst>
                <a:tab pos="341313" algn="l"/>
                <a:tab pos="8283575" algn="r"/>
              </a:tabLst>
              <a:defRPr/>
            </a:pPr>
            <a:endParaRPr lang="en-US" sz="1600" dirty="0">
              <a:latin typeface="Calibri" panose="020F0502020204030204" pitchFamily="34" charset="0"/>
            </a:endParaRPr>
          </a:p>
          <a:p>
            <a:pPr indent="-228600" eaLnBrk="1" fontAlgn="base" hangingPunct="1">
              <a:spcBef>
                <a:spcPct val="0"/>
              </a:spcBef>
              <a:spcAft>
                <a:spcPct val="0"/>
              </a:spcAft>
              <a:tabLst>
                <a:tab pos="341313" algn="l"/>
                <a:tab pos="8283575" algn="r"/>
              </a:tabLst>
              <a:defRPr/>
            </a:pPr>
            <a:r>
              <a:rPr lang="en-US" sz="2000" b="1" dirty="0" smtClean="0">
                <a:latin typeface="Calibri" panose="020F0502020204030204" pitchFamily="34" charset="0"/>
              </a:rPr>
              <a:t>Outdoor Aging</a:t>
            </a:r>
          </a:p>
          <a:p>
            <a:pPr marL="571500" lvl="1" indent="-342900" eaLnBrk="1" fontAlgn="base" hangingPunct="1">
              <a:spcBef>
                <a:spcPct val="0"/>
              </a:spcBef>
              <a:spcAft>
                <a:spcPct val="0"/>
              </a:spcAft>
              <a:buFont typeface="Wingdings" panose="05000000000000000000" pitchFamily="2" charset="2"/>
              <a:buChar char="ü"/>
              <a:tabLst>
                <a:tab pos="341313" algn="l"/>
                <a:tab pos="8283575" algn="r"/>
              </a:tabLst>
              <a:defRPr/>
            </a:pPr>
            <a:r>
              <a:rPr lang="en-US" sz="2000" dirty="0" smtClean="0">
                <a:latin typeface="Calibri" panose="020F0502020204030204" pitchFamily="34" charset="0"/>
              </a:rPr>
              <a:t>IBHS has more than sixty shingle roof decks on exposure, spread among several U.S. locations.</a:t>
            </a:r>
          </a:p>
        </p:txBody>
      </p:sp>
    </p:spTree>
    <p:extLst>
      <p:ext uri="{BB962C8B-B14F-4D97-AF65-F5344CB8AC3E}">
        <p14:creationId xmlns:p14="http://schemas.microsoft.com/office/powerpoint/2010/main" val="715020429"/>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143000"/>
          </a:xfrm>
        </p:spPr>
        <p:txBody>
          <a:bodyPr/>
          <a:lstStyle/>
          <a:p>
            <a:pPr eaLnBrk="1" hangingPunct="1"/>
            <a:r>
              <a:rPr lang="en-US" altLang="en-US" sz="3200" dirty="0" smtClean="0"/>
              <a:t>Insurance Institute for </a:t>
            </a:r>
            <a:br>
              <a:rPr lang="en-US" altLang="en-US" sz="3200" dirty="0" smtClean="0"/>
            </a:br>
            <a:r>
              <a:rPr lang="en-US" altLang="en-US" sz="3200" dirty="0" smtClean="0"/>
              <a:t>Business and Home Safety</a:t>
            </a:r>
            <a:endParaRPr lang="en-US" altLang="en-US" sz="2400" dirty="0" smtClean="0"/>
          </a:p>
        </p:txBody>
      </p:sp>
      <p:sp>
        <p:nvSpPr>
          <p:cNvPr id="3" name="Text Box 3"/>
          <p:cNvSpPr txBox="1">
            <a:spLocks noChangeArrowheads="1"/>
          </p:cNvSpPr>
          <p:nvPr/>
        </p:nvSpPr>
        <p:spPr bwMode="auto">
          <a:xfrm>
            <a:off x="331788" y="1470025"/>
            <a:ext cx="8480425" cy="461665"/>
          </a:xfrm>
          <a:prstGeom prst="rect">
            <a:avLst/>
          </a:prstGeom>
          <a:noFill/>
          <a:ln>
            <a:noFill/>
          </a:ln>
          <a:effectLst/>
          <a:extLst/>
        </p:spPr>
        <p:txBody>
          <a:bodyPr>
            <a:spAutoFit/>
          </a:bodyPr>
          <a:lstStyle>
            <a:lvl1pPr eaLnBrk="0" hangingPunct="0">
              <a:tabLst>
                <a:tab pos="341313" algn="l"/>
              </a:tabLst>
              <a:defRPr>
                <a:solidFill>
                  <a:schemeClr val="tx1"/>
                </a:solidFill>
                <a:latin typeface="Arial" charset="0"/>
                <a:cs typeface="Arial" charset="0"/>
              </a:defRPr>
            </a:lvl1pPr>
            <a:lvl2pPr eaLnBrk="0" hangingPunct="0">
              <a:tabLst>
                <a:tab pos="341313" algn="l"/>
              </a:tabLst>
              <a:defRPr>
                <a:solidFill>
                  <a:schemeClr val="tx1"/>
                </a:solidFill>
                <a:latin typeface="Arial" charset="0"/>
                <a:cs typeface="Arial" charset="0"/>
              </a:defRPr>
            </a:lvl2pPr>
            <a:lvl3pPr marL="1143000" indent="-228600" eaLnBrk="0" hangingPunct="0">
              <a:tabLst>
                <a:tab pos="341313" algn="l"/>
              </a:tabLst>
              <a:defRPr>
                <a:solidFill>
                  <a:schemeClr val="tx1"/>
                </a:solidFill>
                <a:latin typeface="Arial" charset="0"/>
                <a:cs typeface="Arial" charset="0"/>
              </a:defRPr>
            </a:lvl3pPr>
            <a:lvl4pPr marL="1600200" indent="-228600" eaLnBrk="0" hangingPunct="0">
              <a:tabLst>
                <a:tab pos="341313" algn="l"/>
              </a:tabLst>
              <a:defRPr>
                <a:solidFill>
                  <a:schemeClr val="tx1"/>
                </a:solidFill>
                <a:latin typeface="Arial" charset="0"/>
                <a:cs typeface="Arial" charset="0"/>
              </a:defRPr>
            </a:lvl4pPr>
            <a:lvl5pPr marL="2057400" indent="-228600" eaLnBrk="0" hangingPunct="0">
              <a:tabLst>
                <a:tab pos="341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cs typeface="Arial" charset="0"/>
              </a:defRPr>
            </a:lvl9pPr>
          </a:lstStyle>
          <a:p>
            <a:pPr indent="-228600" algn="ctr" eaLnBrk="1" fontAlgn="base" hangingPunct="1">
              <a:spcBef>
                <a:spcPct val="0"/>
              </a:spcBef>
              <a:spcAft>
                <a:spcPct val="0"/>
              </a:spcAft>
              <a:tabLst>
                <a:tab pos="341313" algn="l"/>
                <a:tab pos="8283575" algn="r"/>
              </a:tabLst>
              <a:defRPr/>
            </a:pPr>
            <a:r>
              <a:rPr lang="en-US" sz="2400" b="1" u="sng" dirty="0" smtClean="0">
                <a:latin typeface="Cambria" panose="02040503050406030204" pitchFamily="18" charset="0"/>
              </a:rPr>
              <a:t>Hail Storm Frequency Analysis Provides Perspective</a:t>
            </a:r>
            <a:endParaRPr lang="en-US" sz="2200" b="1" u="sng" dirty="0" smtClean="0">
              <a:latin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623" y="2057400"/>
            <a:ext cx="6153377" cy="4754880"/>
          </a:xfrm>
          <a:prstGeom prst="rect">
            <a:avLst/>
          </a:prstGeom>
        </p:spPr>
      </p:pic>
      <p:sp>
        <p:nvSpPr>
          <p:cNvPr id="4" name="TextBox 3"/>
          <p:cNvSpPr txBox="1"/>
          <p:nvPr/>
        </p:nvSpPr>
        <p:spPr>
          <a:xfrm>
            <a:off x="331789" y="2209800"/>
            <a:ext cx="2868611" cy="2554545"/>
          </a:xfrm>
          <a:prstGeom prst="rect">
            <a:avLst/>
          </a:prstGeom>
          <a:noFill/>
        </p:spPr>
        <p:txBody>
          <a:bodyPr wrap="square" rtlCol="0">
            <a:spAutoFit/>
          </a:bodyPr>
          <a:lstStyle/>
          <a:p>
            <a:r>
              <a:rPr lang="en-US" sz="2000" dirty="0">
                <a:latin typeface="Calibri" panose="020F0502020204030204" pitchFamily="34" charset="0"/>
              </a:rPr>
              <a:t>Severe Weather Database files from the NOAA Storm Prediction Center provide the basis for a hail storm frequency map using data from 2000-2009 for reports of 1” or larger hail</a:t>
            </a:r>
            <a:r>
              <a:rPr lang="en-US" sz="2000" dirty="0" smtClean="0">
                <a:latin typeface="Calibri" panose="020F0502020204030204" pitchFamily="34" charset="0"/>
              </a:rPr>
              <a:t>.</a:t>
            </a:r>
            <a:endParaRPr lang="en-US" sz="2000" dirty="0"/>
          </a:p>
        </p:txBody>
      </p:sp>
      <p:sp>
        <p:nvSpPr>
          <p:cNvPr id="5" name="TextBox 4"/>
          <p:cNvSpPr txBox="1"/>
          <p:nvPr/>
        </p:nvSpPr>
        <p:spPr>
          <a:xfrm>
            <a:off x="533400" y="6167735"/>
            <a:ext cx="2667000" cy="461665"/>
          </a:xfrm>
          <a:prstGeom prst="rect">
            <a:avLst/>
          </a:prstGeom>
          <a:noFill/>
        </p:spPr>
        <p:txBody>
          <a:bodyPr wrap="square" rtlCol="0">
            <a:spAutoFit/>
          </a:bodyPr>
          <a:lstStyle/>
          <a:p>
            <a:pPr algn="r"/>
            <a:r>
              <a:rPr lang="en-US" sz="1200" dirty="0" smtClean="0">
                <a:latin typeface="Calibri" panose="020F0502020204030204" pitchFamily="34" charset="0"/>
              </a:rPr>
              <a:t>Map provided by Insurance Institute</a:t>
            </a:r>
          </a:p>
          <a:p>
            <a:pPr algn="r"/>
            <a:r>
              <a:rPr lang="en-US" sz="1200" dirty="0" smtClean="0">
                <a:latin typeface="Calibri" panose="020F0502020204030204" pitchFamily="34" charset="0"/>
              </a:rPr>
              <a:t>for Business &amp; Home Safety</a:t>
            </a:r>
          </a:p>
        </p:txBody>
      </p:sp>
    </p:spTree>
    <p:extLst>
      <p:ext uri="{BB962C8B-B14F-4D97-AF65-F5344CB8AC3E}">
        <p14:creationId xmlns:p14="http://schemas.microsoft.com/office/powerpoint/2010/main" val="4028584650"/>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13104</TotalTime>
  <Words>3324</Words>
  <Application>Microsoft Office PowerPoint</Application>
  <PresentationFormat>On-screen Show (4:3)</PresentationFormat>
  <Paragraphs>536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PowerPoint Presentation</vt:lpstr>
      <vt:lpstr>Organization of Presentation</vt:lpstr>
      <vt:lpstr>PowerPoint Presentation</vt:lpstr>
      <vt:lpstr>Codes Steering Group Mission</vt:lpstr>
      <vt:lpstr>Codes Steering Group Structure</vt:lpstr>
      <vt:lpstr>PowerPoint Presentation</vt:lpstr>
      <vt:lpstr>Insurance Institute for  Business and Home Safety</vt:lpstr>
      <vt:lpstr>Insurance Institute for  Business and Home Safety</vt:lpstr>
      <vt:lpstr>Insurance Institute for  Business and Home Safety</vt:lpstr>
      <vt:lpstr>Insurance Institute for  Business and Home Safety</vt:lpstr>
      <vt:lpstr>Insurance Institute for  Business and Home Safety</vt:lpstr>
      <vt:lpstr>National Roofing Contractors Association</vt:lpstr>
      <vt:lpstr>Florida Roofing, Sheet Metal and Air Conditioning Contractors Association</vt:lpstr>
      <vt:lpstr>ICC Building Officials</vt:lpstr>
      <vt:lpstr>Miami-Dade County</vt:lpstr>
      <vt:lpstr>National Association of Home Builders</vt:lpstr>
      <vt:lpstr>RICOWI</vt:lpstr>
      <vt:lpstr>PowerPoint Presentation</vt:lpstr>
      <vt:lpstr>ICC Model Building Codes</vt:lpstr>
      <vt:lpstr>ICC Model Building Codes</vt:lpstr>
      <vt:lpstr>Florida Building Codes</vt:lpstr>
      <vt:lpstr>Florida Building Codes</vt:lpstr>
      <vt:lpstr>Florida Building Codes</vt:lpstr>
      <vt:lpstr>PowerPoint Presentation</vt:lpstr>
      <vt:lpstr>Wind Resistance</vt:lpstr>
      <vt:lpstr>Wind Resistance</vt:lpstr>
      <vt:lpstr>Wind Resistance</vt:lpstr>
      <vt:lpstr>Reflectivity</vt:lpstr>
      <vt:lpstr>Reflectivity</vt:lpstr>
      <vt:lpstr>Reflectivity</vt:lpstr>
      <vt:lpstr>Reflectivity</vt:lpstr>
      <vt:lpstr>Ventilation of Steep-slope Roof Attics</vt:lpstr>
      <vt:lpstr>Ventilation of Steep-slope Roof Attics</vt:lpstr>
      <vt:lpstr>Ventilation of Steep-slope Roof Attics</vt:lpstr>
      <vt:lpstr>Sustainability and Resilience</vt:lpstr>
      <vt:lpstr>Sustainability and Resilience</vt:lpstr>
      <vt:lpstr>Sustainability and Resilience</vt:lpstr>
      <vt:lpstr>Aggregate Surfacing Restrictions</vt:lpstr>
      <vt:lpstr>Aggregate Surfacing Restrictions</vt:lpstr>
      <vt:lpstr>Fire Resistance</vt:lpstr>
      <vt:lpstr>Fire Resistance</vt:lpstr>
      <vt:lpstr>PowerPoint Presentation</vt:lpstr>
      <vt:lpstr>IBHS FORTIFIED Home™ Document Review</vt:lpstr>
      <vt:lpstr>ASTM D7158 Height Limit Clarification</vt:lpstr>
      <vt:lpstr>Texas Department of Insurance</vt:lpstr>
      <vt:lpstr>PowerPoint Presentation</vt:lpstr>
      <vt:lpstr>Requested Actions</vt:lpstr>
    </vt:vector>
  </TitlesOfParts>
  <Company>TAMKO Building Products,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ICC Model Code Development</dc:title>
  <dc:creator>Aaron Phillips</dc:creator>
  <cp:lastModifiedBy>Aaron Phillips</cp:lastModifiedBy>
  <cp:revision>540</cp:revision>
  <cp:lastPrinted>2017-05-19T21:27:45Z</cp:lastPrinted>
  <dcterms:created xsi:type="dcterms:W3CDTF">2016-04-19T20:47:59Z</dcterms:created>
  <dcterms:modified xsi:type="dcterms:W3CDTF">2017-11-02T12:17:55Z</dcterms:modified>
</cp:coreProperties>
</file>