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888" r:id="rId1"/>
  </p:sldMasterIdLst>
  <p:notesMasterIdLst>
    <p:notesMasterId r:id="rId24"/>
  </p:notesMasterIdLst>
  <p:handoutMasterIdLst>
    <p:handoutMasterId r:id="rId25"/>
  </p:handoutMasterIdLst>
  <p:sldIdLst>
    <p:sldId id="680" r:id="rId2"/>
    <p:sldId id="598" r:id="rId3"/>
    <p:sldId id="745" r:id="rId4"/>
    <p:sldId id="747" r:id="rId5"/>
    <p:sldId id="785" r:id="rId6"/>
    <p:sldId id="752" r:id="rId7"/>
    <p:sldId id="761" r:id="rId8"/>
    <p:sldId id="788" r:id="rId9"/>
    <p:sldId id="789" r:id="rId10"/>
    <p:sldId id="791" r:id="rId11"/>
    <p:sldId id="790" r:id="rId12"/>
    <p:sldId id="769" r:id="rId13"/>
    <p:sldId id="770" r:id="rId14"/>
    <p:sldId id="772" r:id="rId15"/>
    <p:sldId id="774" r:id="rId16"/>
    <p:sldId id="777" r:id="rId17"/>
    <p:sldId id="778" r:id="rId18"/>
    <p:sldId id="780" r:id="rId19"/>
    <p:sldId id="781" r:id="rId20"/>
    <p:sldId id="782" r:id="rId21"/>
    <p:sldId id="783" r:id="rId22"/>
    <p:sldId id="784" r:id="rId23"/>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0000"/>
    <a:srgbClr val="FFFF00"/>
    <a:srgbClr val="FF0000"/>
    <a:srgbClr val="3333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47" autoAdjust="0"/>
    <p:restoredTop sz="94569" autoAdjust="0"/>
  </p:normalViewPr>
  <p:slideViewPr>
    <p:cSldViewPr>
      <p:cViewPr varScale="1">
        <p:scale>
          <a:sx n="90" d="100"/>
          <a:sy n="90" d="100"/>
        </p:scale>
        <p:origin x="39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0" d="100"/>
          <a:sy n="50" d="100"/>
        </p:scale>
        <p:origin x="-2124" y="-10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4995"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84996"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4997"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1AF842C-548E-4C4C-9785-E6B39CB68ECC}" type="slidenum">
              <a:rPr lang="en-US" altLang="en-US"/>
              <a:pPr/>
              <a:t>‹#›</a:t>
            </a:fld>
            <a:endParaRPr lang="en-US" altLang="en-US" dirty="0"/>
          </a:p>
        </p:txBody>
      </p:sp>
    </p:spTree>
    <p:extLst>
      <p:ext uri="{BB962C8B-B14F-4D97-AF65-F5344CB8AC3E}">
        <p14:creationId xmlns:p14="http://schemas.microsoft.com/office/powerpoint/2010/main" val="2168727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920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179203"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9205"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9206"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179207"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DECEA6F-B033-4EEC-AAA8-27FB555896C2}" type="slidenum">
              <a:rPr lang="en-US" altLang="en-US"/>
              <a:pPr/>
              <a:t>‹#›</a:t>
            </a:fld>
            <a:endParaRPr lang="en-US" altLang="en-US" dirty="0"/>
          </a:p>
        </p:txBody>
      </p:sp>
    </p:spTree>
    <p:extLst>
      <p:ext uri="{BB962C8B-B14F-4D97-AF65-F5344CB8AC3E}">
        <p14:creationId xmlns:p14="http://schemas.microsoft.com/office/powerpoint/2010/main" val="37248264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37042995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3937000" y="8772525"/>
            <a:ext cx="30114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9C81F3BC-01D1-4ACA-84D9-694C14557894}" type="slidenum">
              <a:rPr lang="en-US" altLang="en-US"/>
              <a:pPr algn="r" eaLnBrk="1" hangingPunct="1">
                <a:spcBef>
                  <a:spcPct val="0"/>
                </a:spcBef>
              </a:pPr>
              <a:t>10</a:t>
            </a:fld>
            <a:endParaRPr lang="en-US" altLang="en-US" dirty="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33082289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3937000" y="8772525"/>
            <a:ext cx="30114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9C81F3BC-01D1-4ACA-84D9-694C14557894}" type="slidenum">
              <a:rPr lang="en-US" altLang="en-US"/>
              <a:pPr algn="r" eaLnBrk="1" hangingPunct="1">
                <a:spcBef>
                  <a:spcPct val="0"/>
                </a:spcBef>
              </a:pPr>
              <a:t>11</a:t>
            </a:fld>
            <a:endParaRPr lang="en-US" altLang="en-US" dirty="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223098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3937000" y="8772525"/>
            <a:ext cx="30114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9C81F3BC-01D1-4ACA-84D9-694C14557894}" type="slidenum">
              <a:rPr lang="en-US" altLang="en-US"/>
              <a:pPr algn="r" eaLnBrk="1" hangingPunct="1">
                <a:spcBef>
                  <a:spcPct val="0"/>
                </a:spcBef>
              </a:pPr>
              <a:t>12</a:t>
            </a:fld>
            <a:endParaRPr lang="en-US" altLang="en-US" dirty="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16375057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3937000" y="8772525"/>
            <a:ext cx="30114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9C81F3BC-01D1-4ACA-84D9-694C14557894}" type="slidenum">
              <a:rPr lang="en-US" altLang="en-US"/>
              <a:pPr algn="r" eaLnBrk="1" hangingPunct="1">
                <a:spcBef>
                  <a:spcPct val="0"/>
                </a:spcBef>
              </a:pPr>
              <a:t>13</a:t>
            </a:fld>
            <a:endParaRPr lang="en-US" altLang="en-US" dirty="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3955156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3937000" y="8772525"/>
            <a:ext cx="30114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9C81F3BC-01D1-4ACA-84D9-694C14557894}" type="slidenum">
              <a:rPr lang="en-US" altLang="en-US"/>
              <a:pPr algn="r" eaLnBrk="1" hangingPunct="1">
                <a:spcBef>
                  <a:spcPct val="0"/>
                </a:spcBef>
              </a:pPr>
              <a:t>14</a:t>
            </a:fld>
            <a:endParaRPr lang="en-US" altLang="en-US" dirty="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39682320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3937000" y="8772525"/>
            <a:ext cx="30114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9C81F3BC-01D1-4ACA-84D9-694C14557894}" type="slidenum">
              <a:rPr lang="en-US" altLang="en-US"/>
              <a:pPr algn="r" eaLnBrk="1" hangingPunct="1">
                <a:spcBef>
                  <a:spcPct val="0"/>
                </a:spcBef>
              </a:pPr>
              <a:t>15</a:t>
            </a:fld>
            <a:endParaRPr lang="en-US" altLang="en-US" dirty="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27238164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3937000" y="8772525"/>
            <a:ext cx="30114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9C81F3BC-01D1-4ACA-84D9-694C14557894}" type="slidenum">
              <a:rPr lang="en-US" altLang="en-US"/>
              <a:pPr algn="r" eaLnBrk="1" hangingPunct="1">
                <a:spcBef>
                  <a:spcPct val="0"/>
                </a:spcBef>
              </a:pPr>
              <a:t>16</a:t>
            </a:fld>
            <a:endParaRPr lang="en-US" altLang="en-US" dirty="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4162446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3937000" y="8772525"/>
            <a:ext cx="30114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9C81F3BC-01D1-4ACA-84D9-694C14557894}" type="slidenum">
              <a:rPr lang="en-US" altLang="en-US"/>
              <a:pPr algn="r" eaLnBrk="1" hangingPunct="1">
                <a:spcBef>
                  <a:spcPct val="0"/>
                </a:spcBef>
              </a:pPr>
              <a:t>17</a:t>
            </a:fld>
            <a:endParaRPr lang="en-US" altLang="en-US" dirty="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1490525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3937000" y="8772525"/>
            <a:ext cx="30114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9C81F3BC-01D1-4ACA-84D9-694C14557894}" type="slidenum">
              <a:rPr lang="en-US" altLang="en-US"/>
              <a:pPr algn="r" eaLnBrk="1" hangingPunct="1">
                <a:spcBef>
                  <a:spcPct val="0"/>
                </a:spcBef>
              </a:pPr>
              <a:t>18</a:t>
            </a:fld>
            <a:endParaRPr lang="en-US" altLang="en-US" dirty="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2497018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3937000" y="8772525"/>
            <a:ext cx="30114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9C81F3BC-01D1-4ACA-84D9-694C14557894}" type="slidenum">
              <a:rPr lang="en-US" altLang="en-US"/>
              <a:pPr algn="r" eaLnBrk="1" hangingPunct="1">
                <a:spcBef>
                  <a:spcPct val="0"/>
                </a:spcBef>
              </a:pPr>
              <a:t>19</a:t>
            </a:fld>
            <a:endParaRPr lang="en-US" altLang="en-US" dirty="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4132241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A602F220-8D93-4FD7-B5D1-AB18DF663AF6}" type="slidenum">
              <a:rPr lang="en-US" altLang="en-US"/>
              <a:pPr eaLnBrk="1" hangingPunct="1">
                <a:spcBef>
                  <a:spcPct val="0"/>
                </a:spcBef>
              </a:pPr>
              <a:t>2</a:t>
            </a:fld>
            <a:endParaRPr lang="en-US" altLang="en-US"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14561738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3937000" y="8772525"/>
            <a:ext cx="30114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9C81F3BC-01D1-4ACA-84D9-694C14557894}" type="slidenum">
              <a:rPr lang="en-US" altLang="en-US"/>
              <a:pPr algn="r" eaLnBrk="1" hangingPunct="1">
                <a:spcBef>
                  <a:spcPct val="0"/>
                </a:spcBef>
              </a:pPr>
              <a:t>20</a:t>
            </a:fld>
            <a:endParaRPr lang="en-US" altLang="en-US" dirty="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38490907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3937000" y="8772525"/>
            <a:ext cx="30114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9C81F3BC-01D1-4ACA-84D9-694C14557894}" type="slidenum">
              <a:rPr lang="en-US" altLang="en-US"/>
              <a:pPr algn="r" eaLnBrk="1" hangingPunct="1">
                <a:spcBef>
                  <a:spcPct val="0"/>
                </a:spcBef>
              </a:pPr>
              <a:t>21</a:t>
            </a:fld>
            <a:endParaRPr lang="en-US" altLang="en-US" dirty="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320158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B6462BD6-5E45-496C-AFE0-64756F338DA5}" type="slidenum">
              <a:rPr lang="en-US" altLang="en-US"/>
              <a:pPr algn="r" eaLnBrk="1" hangingPunct="1">
                <a:spcBef>
                  <a:spcPct val="0"/>
                </a:spcBef>
              </a:pPr>
              <a:t>3</a:t>
            </a:fld>
            <a:endParaRPr lang="en-US" altLang="en-US"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561144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F623CA9C-F8A1-4CAE-9B7A-905AA210B205}" type="slidenum">
              <a:rPr lang="en-US" altLang="en-US"/>
              <a:pPr algn="r" eaLnBrk="1" hangingPunct="1">
                <a:spcBef>
                  <a:spcPct val="0"/>
                </a:spcBef>
              </a:pPr>
              <a:t>4</a:t>
            </a:fld>
            <a:endParaRPr lang="en-US" altLang="en-US" dirty="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1690855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F623CA9C-F8A1-4CAE-9B7A-905AA210B205}" type="slidenum">
              <a:rPr lang="en-US" altLang="en-US"/>
              <a:pPr algn="r" eaLnBrk="1" hangingPunct="1">
                <a:spcBef>
                  <a:spcPct val="0"/>
                </a:spcBef>
              </a:pPr>
              <a:t>5</a:t>
            </a:fld>
            <a:endParaRPr lang="en-US" altLang="en-US" dirty="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651992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F623CA9C-F8A1-4CAE-9B7A-905AA210B205}" type="slidenum">
              <a:rPr lang="en-US" altLang="en-US"/>
              <a:pPr algn="r" eaLnBrk="1" hangingPunct="1">
                <a:spcBef>
                  <a:spcPct val="0"/>
                </a:spcBef>
              </a:pPr>
              <a:t>6</a:t>
            </a:fld>
            <a:endParaRPr lang="en-US" altLang="en-US" dirty="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2806619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F623CA9C-F8A1-4CAE-9B7A-905AA210B205}" type="slidenum">
              <a:rPr lang="en-US" altLang="en-US"/>
              <a:pPr algn="r" eaLnBrk="1" hangingPunct="1">
                <a:spcBef>
                  <a:spcPct val="0"/>
                </a:spcBef>
              </a:pPr>
              <a:t>7</a:t>
            </a:fld>
            <a:endParaRPr lang="en-US" altLang="en-US" dirty="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1214534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3937000" y="8772525"/>
            <a:ext cx="30114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9C81F3BC-01D1-4ACA-84D9-694C14557894}" type="slidenum">
              <a:rPr lang="en-US" altLang="en-US"/>
              <a:pPr algn="r" eaLnBrk="1" hangingPunct="1">
                <a:spcBef>
                  <a:spcPct val="0"/>
                </a:spcBef>
              </a:pPr>
              <a:t>8</a:t>
            </a:fld>
            <a:endParaRPr lang="en-US" altLang="en-US" dirty="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1039812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3937000" y="8772525"/>
            <a:ext cx="30114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9C81F3BC-01D1-4ACA-84D9-694C14557894}" type="slidenum">
              <a:rPr lang="en-US" altLang="en-US"/>
              <a:pPr algn="r" eaLnBrk="1" hangingPunct="1">
                <a:spcBef>
                  <a:spcPct val="0"/>
                </a:spcBef>
              </a:pPr>
              <a:t>9</a:t>
            </a:fld>
            <a:endParaRPr lang="en-US" altLang="en-US" dirty="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571382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AE55001-D156-4AD7-B14E-9412CA7D856A}" type="datetime1">
              <a:rPr lang="en-US"/>
              <a:pPr>
                <a:defRPr/>
              </a:pPr>
              <a:t>8/27/2015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F063A196-BF90-43C6-A4F0-DDBFEA4642DF}" type="slidenum">
              <a:rPr lang="en-US" altLang="en-US"/>
              <a:pPr/>
              <a:t>‹#›</a:t>
            </a:fld>
            <a:endParaRPr lang="en-US" altLang="en-US" dirty="0"/>
          </a:p>
        </p:txBody>
      </p:sp>
    </p:spTree>
    <p:extLst>
      <p:ext uri="{BB962C8B-B14F-4D97-AF65-F5344CB8AC3E}">
        <p14:creationId xmlns:p14="http://schemas.microsoft.com/office/powerpoint/2010/main" val="1099792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1EDC71E-E56E-430C-B1A4-7DB8503A756E}" type="datetime1">
              <a:rPr lang="en-US"/>
              <a:pPr>
                <a:defRPr/>
              </a:pPr>
              <a:t>8/27/2015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ABEA7D0F-CFC9-4DFB-92F3-1F6F1744891F}" type="slidenum">
              <a:rPr lang="en-US" altLang="en-US"/>
              <a:pPr/>
              <a:t>‹#›</a:t>
            </a:fld>
            <a:endParaRPr lang="en-US" altLang="en-US" dirty="0"/>
          </a:p>
        </p:txBody>
      </p:sp>
    </p:spTree>
    <p:extLst>
      <p:ext uri="{BB962C8B-B14F-4D97-AF65-F5344CB8AC3E}">
        <p14:creationId xmlns:p14="http://schemas.microsoft.com/office/powerpoint/2010/main" val="350133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1B66CFC-95BD-4E6F-8A2A-982613628F9E}" type="datetime1">
              <a:rPr lang="en-US"/>
              <a:pPr>
                <a:defRPr/>
              </a:pPr>
              <a:t>8/27/2015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8992F525-DB83-4928-9F47-659A8D65243F}" type="slidenum">
              <a:rPr lang="en-US" altLang="en-US"/>
              <a:pPr/>
              <a:t>‹#›</a:t>
            </a:fld>
            <a:endParaRPr lang="en-US" altLang="en-US" dirty="0"/>
          </a:p>
        </p:txBody>
      </p:sp>
    </p:spTree>
    <p:extLst>
      <p:ext uri="{BB962C8B-B14F-4D97-AF65-F5344CB8AC3E}">
        <p14:creationId xmlns:p14="http://schemas.microsoft.com/office/powerpoint/2010/main" val="200349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4E44B2F-F1D0-49CE-AC30-306C59E6D950}" type="datetime1">
              <a:rPr lang="en-US"/>
              <a:pPr>
                <a:defRPr/>
              </a:pPr>
              <a:t>8/27/2015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265D60C3-E84B-4E87-B507-AD17027455D8}" type="slidenum">
              <a:rPr lang="en-US" altLang="en-US"/>
              <a:pPr/>
              <a:t>‹#›</a:t>
            </a:fld>
            <a:endParaRPr lang="en-US" altLang="en-US" dirty="0"/>
          </a:p>
        </p:txBody>
      </p:sp>
    </p:spTree>
    <p:extLst>
      <p:ext uri="{BB962C8B-B14F-4D97-AF65-F5344CB8AC3E}">
        <p14:creationId xmlns:p14="http://schemas.microsoft.com/office/powerpoint/2010/main" val="2412247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B3A6B03-2B90-4FD2-B386-ECAC761789C8}" type="datetime1">
              <a:rPr lang="en-US"/>
              <a:pPr>
                <a:defRPr/>
              </a:pPr>
              <a:t>8/27/2015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7B82F87C-5701-43A2-A5F0-34DD61694922}" type="slidenum">
              <a:rPr lang="en-US" altLang="en-US"/>
              <a:pPr/>
              <a:t>‹#›</a:t>
            </a:fld>
            <a:endParaRPr lang="en-US" altLang="en-US" dirty="0"/>
          </a:p>
        </p:txBody>
      </p:sp>
    </p:spTree>
    <p:extLst>
      <p:ext uri="{BB962C8B-B14F-4D97-AF65-F5344CB8AC3E}">
        <p14:creationId xmlns:p14="http://schemas.microsoft.com/office/powerpoint/2010/main" val="3442608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026D3C6-6B3D-4E09-ACF6-B2E8C8A5F575}" type="datetime1">
              <a:rPr lang="en-US"/>
              <a:pPr>
                <a:defRPr/>
              </a:pPr>
              <a:t>8/27/2015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6E707843-5E21-46DC-A54C-926D820101AA}" type="slidenum">
              <a:rPr lang="en-US" altLang="en-US"/>
              <a:pPr/>
              <a:t>‹#›</a:t>
            </a:fld>
            <a:endParaRPr lang="en-US" altLang="en-US" dirty="0"/>
          </a:p>
        </p:txBody>
      </p:sp>
    </p:spTree>
    <p:extLst>
      <p:ext uri="{BB962C8B-B14F-4D97-AF65-F5344CB8AC3E}">
        <p14:creationId xmlns:p14="http://schemas.microsoft.com/office/powerpoint/2010/main" val="175297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44C8935-7932-4C50-B21C-1BF4EC67C728}" type="datetime1">
              <a:rPr lang="en-US"/>
              <a:pPr>
                <a:defRPr/>
              </a:pPr>
              <a:t>8/27/2015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8149EA41-BA8F-4CB9-A0B7-C1262A86119B}" type="slidenum">
              <a:rPr lang="en-US" altLang="en-US"/>
              <a:pPr/>
              <a:t>‹#›</a:t>
            </a:fld>
            <a:endParaRPr lang="en-US" altLang="en-US" dirty="0"/>
          </a:p>
        </p:txBody>
      </p:sp>
    </p:spTree>
    <p:extLst>
      <p:ext uri="{BB962C8B-B14F-4D97-AF65-F5344CB8AC3E}">
        <p14:creationId xmlns:p14="http://schemas.microsoft.com/office/powerpoint/2010/main" val="3647565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9E2DCA6-AF8F-4A83-9C97-B314AC72EE8E}" type="datetime1">
              <a:rPr lang="en-US"/>
              <a:pPr>
                <a:defRPr/>
              </a:pPr>
              <a:t>8/27/2015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079FE95C-8BCB-4A97-9BF8-995A2A9F9560}" type="slidenum">
              <a:rPr lang="en-US" altLang="en-US"/>
              <a:pPr/>
              <a:t>‹#›</a:t>
            </a:fld>
            <a:endParaRPr lang="en-US" altLang="en-US" dirty="0"/>
          </a:p>
        </p:txBody>
      </p:sp>
    </p:spTree>
    <p:extLst>
      <p:ext uri="{BB962C8B-B14F-4D97-AF65-F5344CB8AC3E}">
        <p14:creationId xmlns:p14="http://schemas.microsoft.com/office/powerpoint/2010/main" val="1710477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210581-0595-4664-9732-EA4C42AC05F9}" type="datetime1">
              <a:rPr lang="en-US"/>
              <a:pPr>
                <a:defRPr/>
              </a:pPr>
              <a:t>8/27/2015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BE923555-4C80-4108-B013-CBDA40EBAEA4}" type="slidenum">
              <a:rPr lang="en-US" altLang="en-US"/>
              <a:pPr/>
              <a:t>‹#›</a:t>
            </a:fld>
            <a:endParaRPr lang="en-US" altLang="en-US" dirty="0"/>
          </a:p>
        </p:txBody>
      </p:sp>
    </p:spTree>
    <p:extLst>
      <p:ext uri="{BB962C8B-B14F-4D97-AF65-F5344CB8AC3E}">
        <p14:creationId xmlns:p14="http://schemas.microsoft.com/office/powerpoint/2010/main" val="2244414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26A4CFD-9A3F-443A-AFAB-58B85C5D233F}" type="datetime1">
              <a:rPr lang="en-US"/>
              <a:pPr>
                <a:defRPr/>
              </a:pPr>
              <a:t>8/27/2015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A584A789-F1FC-4CCB-9F5E-EF0C2145F998}" type="slidenum">
              <a:rPr lang="en-US" altLang="en-US"/>
              <a:pPr/>
              <a:t>‹#›</a:t>
            </a:fld>
            <a:endParaRPr lang="en-US" altLang="en-US" dirty="0"/>
          </a:p>
        </p:txBody>
      </p:sp>
    </p:spTree>
    <p:extLst>
      <p:ext uri="{BB962C8B-B14F-4D97-AF65-F5344CB8AC3E}">
        <p14:creationId xmlns:p14="http://schemas.microsoft.com/office/powerpoint/2010/main" val="3579429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7204581-FBE3-4958-AA1D-FDFC77CDF7D8}" type="datetime1">
              <a:rPr lang="en-US"/>
              <a:pPr>
                <a:defRPr/>
              </a:pPr>
              <a:t>8/27/2015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0A858C8F-9FC8-40A1-BFEE-89436DFB7043}" type="slidenum">
              <a:rPr lang="en-US" altLang="en-US"/>
              <a:pPr/>
              <a:t>‹#›</a:t>
            </a:fld>
            <a:endParaRPr lang="en-US" altLang="en-US" dirty="0"/>
          </a:p>
        </p:txBody>
      </p:sp>
    </p:spTree>
    <p:extLst>
      <p:ext uri="{BB962C8B-B14F-4D97-AF65-F5344CB8AC3E}">
        <p14:creationId xmlns:p14="http://schemas.microsoft.com/office/powerpoint/2010/main" val="229152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9DC4927-F2A7-49A8-A051-B436AF89A768}" type="datetime1">
              <a:rPr lang="en-US"/>
              <a:pPr>
                <a:defRPr/>
              </a:pPr>
              <a:t>8/27/2015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CF226200-54B7-4FA9-8CE8-F7D87E564D90}"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ransition spd="med">
    <p:zoom dir="in"/>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txBox="1">
            <a:spLocks noGrp="1"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a:latin typeface="Times New Roman" panose="02020603050405020304" pitchFamily="18" charset="0"/>
            </a:endParaRPr>
          </a:p>
        </p:txBody>
      </p:sp>
      <p:sp>
        <p:nvSpPr>
          <p:cNvPr id="2051" name="Rectangle 2"/>
          <p:cNvSpPr>
            <a:spLocks noGrp="1" noChangeArrowheads="1"/>
          </p:cNvSpPr>
          <p:nvPr>
            <p:ph type="title"/>
          </p:nvPr>
        </p:nvSpPr>
        <p:spPr>
          <a:xfrm>
            <a:off x="457200" y="274638"/>
            <a:ext cx="8229600" cy="1008062"/>
          </a:xfrm>
          <a:noFill/>
        </p:spPr>
        <p:txBody>
          <a:bodyPr/>
          <a:lstStyle/>
          <a:p>
            <a:pPr algn="r" eaLnBrk="1" hangingPunct="1"/>
            <a:r>
              <a:rPr lang="en-US" altLang="en-US" sz="1800" b="1" dirty="0" smtClean="0">
                <a:solidFill>
                  <a:srgbClr val="C00000"/>
                </a:solidFill>
                <a:latin typeface="Arial" panose="020B0604020202020204" pitchFamily="34" charset="0"/>
                <a:cs typeface="Arial" panose="020B0604020202020204" pitchFamily="34" charset="0"/>
              </a:rPr>
              <a:t>Privileged and Confidential</a:t>
            </a:r>
            <a:br>
              <a:rPr lang="en-US" altLang="en-US" sz="1800" b="1" dirty="0" smtClean="0">
                <a:solidFill>
                  <a:srgbClr val="C00000"/>
                </a:solidFill>
                <a:latin typeface="Arial" panose="020B0604020202020204" pitchFamily="34" charset="0"/>
                <a:cs typeface="Arial" panose="020B0604020202020204" pitchFamily="34" charset="0"/>
              </a:rPr>
            </a:br>
            <a:r>
              <a:rPr lang="en-US" altLang="en-US" sz="1800" b="1" dirty="0" smtClean="0">
                <a:solidFill>
                  <a:srgbClr val="C00000"/>
                </a:solidFill>
                <a:latin typeface="Arial" panose="020B0604020202020204" pitchFamily="34" charset="0"/>
                <a:cs typeface="Arial" panose="020B0604020202020204" pitchFamily="34" charset="0"/>
              </a:rPr>
              <a:t>Attorney Work Product and</a:t>
            </a:r>
            <a:br>
              <a:rPr lang="en-US" altLang="en-US" sz="1800" b="1" dirty="0" smtClean="0">
                <a:solidFill>
                  <a:srgbClr val="C00000"/>
                </a:solidFill>
                <a:latin typeface="Arial" panose="020B0604020202020204" pitchFamily="34" charset="0"/>
                <a:cs typeface="Arial" panose="020B0604020202020204" pitchFamily="34" charset="0"/>
              </a:rPr>
            </a:br>
            <a:r>
              <a:rPr lang="en-US" altLang="en-US" sz="1800" b="1" dirty="0" smtClean="0">
                <a:solidFill>
                  <a:srgbClr val="C00000"/>
                </a:solidFill>
                <a:latin typeface="Arial" panose="020B0604020202020204" pitchFamily="34" charset="0"/>
                <a:cs typeface="Arial" panose="020B0604020202020204" pitchFamily="34" charset="0"/>
              </a:rPr>
              <a:t>Attorney-Client Communication</a:t>
            </a:r>
          </a:p>
        </p:txBody>
      </p:sp>
      <p:sp>
        <p:nvSpPr>
          <p:cNvPr id="2052" name="Rectangle 3"/>
          <p:cNvSpPr>
            <a:spLocks noGrp="1" noChangeArrowheads="1"/>
          </p:cNvSpPr>
          <p:nvPr>
            <p:ph type="body" idx="1"/>
          </p:nvPr>
        </p:nvSpPr>
        <p:spPr>
          <a:xfrm>
            <a:off x="457200" y="1219200"/>
            <a:ext cx="8229600" cy="5029200"/>
          </a:xfrm>
        </p:spPr>
        <p:txBody>
          <a:bodyPr/>
          <a:lstStyle/>
          <a:p>
            <a:pPr marL="0" indent="0" algn="ctr" eaLnBrk="1" hangingPunct="1">
              <a:spcBef>
                <a:spcPct val="0"/>
              </a:spcBef>
              <a:buFontTx/>
              <a:buNone/>
            </a:pPr>
            <a:endParaRPr lang="en-US" altLang="en-US" b="1" u="sng" dirty="0" smtClean="0">
              <a:latin typeface="Arial" panose="020B0604020202020204" pitchFamily="34" charset="0"/>
              <a:cs typeface="Arial" panose="020B0604020202020204" pitchFamily="34" charset="0"/>
            </a:endParaRPr>
          </a:p>
          <a:p>
            <a:pPr marL="0" indent="0" algn="ctr" eaLnBrk="1" hangingPunct="1">
              <a:spcBef>
                <a:spcPct val="0"/>
              </a:spcBef>
              <a:buFontTx/>
              <a:buNone/>
            </a:pPr>
            <a:endParaRPr lang="en-US" altLang="en-US" sz="2600" b="1" dirty="0" smtClean="0">
              <a:latin typeface="Arial" panose="020B0604020202020204" pitchFamily="34" charset="0"/>
              <a:cs typeface="Arial" panose="020B0604020202020204" pitchFamily="34" charset="0"/>
            </a:endParaRPr>
          </a:p>
          <a:p>
            <a:pPr marL="0" indent="0" algn="ctr" eaLnBrk="1" hangingPunct="1">
              <a:spcBef>
                <a:spcPct val="0"/>
              </a:spcBef>
              <a:buFontTx/>
              <a:buNone/>
            </a:pPr>
            <a:r>
              <a:rPr lang="en-US" altLang="en-US" sz="2600" b="1" dirty="0" smtClean="0">
                <a:latin typeface="Arial" panose="020B0604020202020204" pitchFamily="34" charset="0"/>
                <a:cs typeface="Arial" panose="020B0604020202020204" pitchFamily="34" charset="0"/>
              </a:rPr>
              <a:t>Presentation </a:t>
            </a:r>
            <a:r>
              <a:rPr lang="en-US" altLang="en-US" sz="2600" b="1" dirty="0" smtClean="0">
                <a:latin typeface="Arial" panose="020B0604020202020204" pitchFamily="34" charset="0"/>
                <a:cs typeface="Arial" panose="020B0604020202020204" pitchFamily="34" charset="0"/>
              </a:rPr>
              <a:t>to</a:t>
            </a:r>
          </a:p>
          <a:p>
            <a:pPr marL="0" indent="0" algn="ctr" eaLnBrk="1" hangingPunct="1">
              <a:spcBef>
                <a:spcPct val="0"/>
              </a:spcBef>
              <a:buFontTx/>
              <a:buNone/>
            </a:pPr>
            <a:r>
              <a:rPr lang="en-US" altLang="en-US" sz="2600" b="1" dirty="0" smtClean="0">
                <a:latin typeface="Arial" panose="020B0604020202020204" pitchFamily="34" charset="0"/>
                <a:cs typeface="Arial" panose="020B0604020202020204" pitchFamily="34" charset="0"/>
              </a:rPr>
              <a:t>ARMA Health, Safety &amp; Environment Committee</a:t>
            </a:r>
          </a:p>
          <a:p>
            <a:pPr marL="0" indent="0" algn="ctr" eaLnBrk="1" hangingPunct="1">
              <a:spcBef>
                <a:spcPct val="0"/>
              </a:spcBef>
              <a:buFontTx/>
              <a:buNone/>
            </a:pPr>
            <a:endParaRPr lang="en-US" altLang="en-US" b="1" dirty="0" smtClean="0">
              <a:latin typeface="Arial" panose="020B0604020202020204" pitchFamily="34" charset="0"/>
              <a:cs typeface="Arial" panose="020B0604020202020204" pitchFamily="34" charset="0"/>
            </a:endParaRPr>
          </a:p>
          <a:p>
            <a:pPr marL="0" indent="0" algn="ctr" eaLnBrk="1" hangingPunct="1">
              <a:buFontTx/>
              <a:buNone/>
            </a:pPr>
            <a:r>
              <a:rPr lang="en-US" altLang="en-US" b="1" dirty="0" smtClean="0">
                <a:latin typeface="Arial" panose="020B0604020202020204" pitchFamily="34" charset="0"/>
                <a:cs typeface="Arial" panose="020B0604020202020204" pitchFamily="34" charset="0"/>
              </a:rPr>
              <a:t>Asphalt Fumes, Silica and</a:t>
            </a:r>
          </a:p>
          <a:p>
            <a:pPr marL="0" indent="0" algn="ctr" eaLnBrk="1" hangingPunct="1">
              <a:spcBef>
                <a:spcPts val="0"/>
              </a:spcBef>
              <a:buFontTx/>
              <a:buNone/>
            </a:pPr>
            <a:r>
              <a:rPr lang="en-US" altLang="en-US" b="1" dirty="0" smtClean="0">
                <a:latin typeface="Arial" panose="020B0604020202020204" pitchFamily="34" charset="0"/>
                <a:cs typeface="Arial" panose="020B0604020202020204" pitchFamily="34" charset="0"/>
              </a:rPr>
              <a:t>Other Regulatory Updates</a:t>
            </a:r>
            <a:endParaRPr lang="en-US" altLang="en-US" sz="1800" b="1" dirty="0" smtClean="0">
              <a:latin typeface="Arial" panose="020B0604020202020204" pitchFamily="34" charset="0"/>
              <a:cs typeface="Arial" panose="020B0604020202020204" pitchFamily="34" charset="0"/>
            </a:endParaRPr>
          </a:p>
          <a:p>
            <a:pPr marL="0" indent="0" algn="r" eaLnBrk="1" hangingPunct="1">
              <a:buFontTx/>
              <a:buNone/>
            </a:pPr>
            <a:endParaRPr lang="en-US" altLang="en-US" sz="1800" b="1" dirty="0" smtClean="0">
              <a:latin typeface="Arial" panose="020B0604020202020204" pitchFamily="34" charset="0"/>
              <a:cs typeface="Arial" panose="020B0604020202020204" pitchFamily="34" charset="0"/>
            </a:endParaRPr>
          </a:p>
          <a:p>
            <a:pPr marL="0" indent="0" algn="r" eaLnBrk="1" hangingPunct="1">
              <a:buFontTx/>
              <a:buNone/>
            </a:pPr>
            <a:endParaRPr lang="en-US" altLang="en-US" sz="1800" b="1" dirty="0" smtClean="0">
              <a:latin typeface="Arial" panose="020B0604020202020204" pitchFamily="34" charset="0"/>
              <a:cs typeface="Arial" panose="020B0604020202020204" pitchFamily="34" charset="0"/>
            </a:endParaRPr>
          </a:p>
          <a:p>
            <a:pPr marL="0" indent="0" algn="r" eaLnBrk="1" hangingPunct="1">
              <a:buFontTx/>
              <a:buNone/>
            </a:pPr>
            <a:endParaRPr lang="en-US" altLang="en-US" sz="1800" b="1" dirty="0" smtClean="0">
              <a:latin typeface="Arial" panose="020B0604020202020204" pitchFamily="34" charset="0"/>
              <a:cs typeface="Arial" panose="020B0604020202020204" pitchFamily="34" charset="0"/>
            </a:endParaRPr>
          </a:p>
          <a:p>
            <a:pPr marL="0" indent="0" algn="r" eaLnBrk="1" hangingPunct="1">
              <a:buFontTx/>
              <a:buNone/>
            </a:pPr>
            <a:r>
              <a:rPr lang="en-US" altLang="en-US" sz="1800" b="1" dirty="0" smtClean="0">
                <a:latin typeface="Arial" panose="020B0604020202020204" pitchFamily="34" charset="0"/>
                <a:cs typeface="Arial" panose="020B0604020202020204" pitchFamily="34" charset="0"/>
              </a:rPr>
              <a:t>Art Sampson</a:t>
            </a:r>
          </a:p>
          <a:p>
            <a:pPr marL="0" indent="0" algn="r" eaLnBrk="1" hangingPunct="1">
              <a:buFontTx/>
              <a:buNone/>
            </a:pPr>
            <a:r>
              <a:rPr lang="en-US" altLang="en-US" sz="1800" b="1" dirty="0" smtClean="0">
                <a:latin typeface="Arial" panose="020B0604020202020204" pitchFamily="34" charset="0"/>
                <a:cs typeface="Arial" panose="020B0604020202020204" pitchFamily="34" charset="0"/>
              </a:rPr>
              <a:t>August 27, 2015</a:t>
            </a:r>
          </a:p>
        </p:txBody>
      </p:sp>
      <p:sp>
        <p:nvSpPr>
          <p:cNvPr id="2053" name="Slide Number Placeholder 4"/>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a:latin typeface="Times New Roman" panose="02020603050405020304" pitchFamily="18" charset="0"/>
            </a:endParaRPr>
          </a:p>
        </p:txBody>
      </p:sp>
      <p:sp>
        <p:nvSpPr>
          <p:cNvPr id="10" name="Slide Number Placeholder 9"/>
          <p:cNvSpPr>
            <a:spLocks noGrp="1"/>
          </p:cNvSpPr>
          <p:nvPr>
            <p:ph type="sldNum" sz="quarter" idx="12"/>
          </p:nvPr>
        </p:nvSpPr>
        <p:spPr/>
        <p:txBody>
          <a:bodyPr rtlCol="0"/>
          <a:lstStyle/>
          <a:p>
            <a:pPr>
              <a:defRPr/>
            </a:pPr>
            <a:endParaRPr lang="en-US" dirty="0">
              <a:solidFill>
                <a:schemeClr val="tx1">
                  <a:tint val="75000"/>
                </a:schemeClr>
              </a:solidFill>
            </a:endParaRPr>
          </a:p>
        </p:txBody>
      </p:sp>
    </p:spTree>
  </p:cSld>
  <p:clrMapOvr>
    <a:masterClrMapping/>
  </p:clrMapOvr>
  <p:transition spd="med">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400" dirty="0">
              <a:latin typeface="Arial" panose="020B0604020202020204" pitchFamily="34" charset="0"/>
            </a:endParaRPr>
          </a:p>
        </p:txBody>
      </p:sp>
      <p:sp>
        <p:nvSpPr>
          <p:cNvPr id="6147"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a:latin typeface="Arial" panose="020B0604020202020204" pitchFamily="34" charset="0"/>
            </a:endParaRPr>
          </a:p>
        </p:txBody>
      </p:sp>
      <p:sp>
        <p:nvSpPr>
          <p:cNvPr id="603140" name="Rectangle 4"/>
          <p:cNvSpPr>
            <a:spLocks noGrp="1" noChangeArrowheads="1"/>
          </p:cNvSpPr>
          <p:nvPr>
            <p:ph type="title" idx="4294967295"/>
          </p:nvPr>
        </p:nvSpPr>
        <p:spPr>
          <a:xfrm>
            <a:off x="457200" y="145256"/>
            <a:ext cx="8229600" cy="503238"/>
          </a:xfrm>
        </p:spPr>
        <p:txBody>
          <a:bodyPr anchor="t">
            <a:normAutofit fontScale="90000"/>
          </a:bodyPr>
          <a:lstStyle/>
          <a:p>
            <a:pPr eaLnBrk="1" hangingPunct="1">
              <a:defRPr/>
            </a:pPr>
            <a:r>
              <a:rPr lang="en-US" sz="2900" b="1" dirty="0" smtClean="0">
                <a:solidFill>
                  <a:srgbClr val="C00000"/>
                </a:solidFill>
                <a:latin typeface="Arial" charset="0"/>
              </a:rPr>
              <a:t>Silica Update</a:t>
            </a:r>
          </a:p>
        </p:txBody>
      </p:sp>
      <p:sp>
        <p:nvSpPr>
          <p:cNvPr id="6149" name="Rectangle 3"/>
          <p:cNvSpPr>
            <a:spLocks noGrp="1" noChangeArrowheads="1"/>
          </p:cNvSpPr>
          <p:nvPr>
            <p:ph idx="4294967295"/>
          </p:nvPr>
        </p:nvSpPr>
        <p:spPr>
          <a:xfrm>
            <a:off x="457200" y="650874"/>
            <a:ext cx="8229600" cy="5826125"/>
          </a:xfrm>
          <a:solidFill>
            <a:srgbClr val="FFFFFF"/>
          </a:solidFill>
        </p:spPr>
        <p:txBody>
          <a:bodyPr/>
          <a:lstStyle/>
          <a:p>
            <a:pPr marL="0" indent="0" algn="ctr">
              <a:spcAft>
                <a:spcPts val="1200"/>
              </a:spcAft>
              <a:buNone/>
              <a:defRPr/>
            </a:pPr>
            <a:r>
              <a:rPr lang="en-US" sz="2200" b="1" u="sng" dirty="0" smtClean="0">
                <a:latin typeface="Arial" panose="020B0604020202020204" pitchFamily="34" charset="0"/>
                <a:cs typeface="Arial" panose="020B0604020202020204" pitchFamily="34" charset="0"/>
              </a:rPr>
              <a:t>Proposed Medical </a:t>
            </a:r>
            <a:r>
              <a:rPr lang="en-US" sz="2200" b="1" u="sng" dirty="0">
                <a:latin typeface="Arial" panose="020B0604020202020204" pitchFamily="34" charset="0"/>
                <a:cs typeface="Arial" panose="020B0604020202020204" pitchFamily="34" charset="0"/>
              </a:rPr>
              <a:t>Surveillance </a:t>
            </a:r>
            <a:r>
              <a:rPr lang="en-US" sz="2200" b="1" u="sng" dirty="0" smtClean="0">
                <a:latin typeface="Arial" panose="020B0604020202020204" pitchFamily="34" charset="0"/>
                <a:cs typeface="Arial" panose="020B0604020202020204" pitchFamily="34" charset="0"/>
              </a:rPr>
              <a:t>Provisions</a:t>
            </a:r>
            <a:r>
              <a:rPr lang="en-US" sz="2200" b="1" dirty="0" smtClean="0">
                <a:latin typeface="Arial" panose="020B0604020202020204" pitchFamily="34" charset="0"/>
                <a:cs typeface="Arial" panose="020B0604020202020204" pitchFamily="34" charset="0"/>
              </a:rPr>
              <a:t> (cont’d)</a:t>
            </a:r>
            <a:endParaRPr lang="en-US" sz="2200" b="1" u="sng" dirty="0">
              <a:latin typeface="Arial" panose="020B0604020202020204" pitchFamily="34" charset="0"/>
              <a:cs typeface="Arial" panose="020B0604020202020204" pitchFamily="34" charset="0"/>
            </a:endParaRPr>
          </a:p>
          <a:p>
            <a:pPr marL="457200" indent="-457200" eaLnBrk="1" hangingPunct="1">
              <a:lnSpc>
                <a:spcPct val="80000"/>
              </a:lnSpc>
              <a:spcBef>
                <a:spcPct val="0"/>
              </a:spcBef>
              <a:spcAft>
                <a:spcPts val="1200"/>
              </a:spcAft>
              <a:buFontTx/>
              <a:buChar char="•"/>
              <a:defRPr/>
            </a:pPr>
            <a:r>
              <a:rPr lang="en-US" sz="2200" u="sng" dirty="0" smtClean="0">
                <a:latin typeface="Arial" panose="020B0604020202020204" pitchFamily="34" charset="0"/>
                <a:cs typeface="Arial" panose="020B0604020202020204" pitchFamily="34" charset="0"/>
              </a:rPr>
              <a:t>Periodic</a:t>
            </a:r>
            <a:r>
              <a:rPr lang="en-US" sz="2200" u="sng" dirty="0" smtClean="0">
                <a:latin typeface="Arial" panose="020B0604020202020204" pitchFamily="34" charset="0"/>
                <a:cs typeface="Arial" panose="020B0604020202020204" pitchFamily="34" charset="0"/>
              </a:rPr>
              <a:t> </a:t>
            </a:r>
            <a:r>
              <a:rPr lang="en-US" sz="2200" u="sng" dirty="0" smtClean="0">
                <a:latin typeface="Arial" panose="020B0604020202020204" pitchFamily="34" charset="0"/>
                <a:cs typeface="Arial" panose="020B0604020202020204" pitchFamily="34" charset="0"/>
              </a:rPr>
              <a:t>exams</a:t>
            </a:r>
            <a:r>
              <a:rPr lang="en-US" sz="2200" dirty="0" smtClean="0">
                <a:latin typeface="Arial" panose="020B0604020202020204" pitchFamily="34" charset="0"/>
                <a:cs typeface="Arial" panose="020B0604020202020204" pitchFamily="34" charset="0"/>
              </a:rPr>
              <a:t> every 3 years or more frequently if recommended by the PLHCP; same elements except for TB</a:t>
            </a:r>
          </a:p>
          <a:p>
            <a:pPr marL="457200" indent="-457200" eaLnBrk="1" hangingPunct="1">
              <a:lnSpc>
                <a:spcPct val="80000"/>
              </a:lnSpc>
              <a:spcBef>
                <a:spcPct val="0"/>
              </a:spcBef>
              <a:spcAft>
                <a:spcPts val="1200"/>
              </a:spcAft>
              <a:buFontTx/>
              <a:buChar char="•"/>
              <a:defRPr/>
            </a:pPr>
            <a:r>
              <a:rPr lang="en-US" sz="2200" dirty="0" smtClean="0">
                <a:latin typeface="Arial" panose="020B0604020202020204" pitchFamily="34" charset="0"/>
                <a:cs typeface="Arial" panose="020B0604020202020204" pitchFamily="34" charset="0"/>
              </a:rPr>
              <a:t>Employer to provide specified information and records (duties, exposures, PPE, prior medical exams)</a:t>
            </a:r>
          </a:p>
          <a:p>
            <a:pPr marL="457200" indent="-457200" eaLnBrk="1" hangingPunct="1">
              <a:lnSpc>
                <a:spcPct val="80000"/>
              </a:lnSpc>
              <a:spcBef>
                <a:spcPct val="0"/>
              </a:spcBef>
              <a:spcAft>
                <a:spcPts val="1200"/>
              </a:spcAft>
              <a:buFontTx/>
              <a:buChar char="•"/>
              <a:defRPr/>
            </a:pPr>
            <a:r>
              <a:rPr lang="en-US" sz="2200" dirty="0" smtClean="0">
                <a:latin typeface="Arial" panose="020B0604020202020204" pitchFamily="34" charset="0"/>
                <a:cs typeface="Arial" panose="020B0604020202020204" pitchFamily="34" charset="0"/>
              </a:rPr>
              <a:t>Must obtain a medical opinion within 30 days of each exam, including silica-related health, recommended limitations on exposure, and </a:t>
            </a:r>
            <a:r>
              <a:rPr lang="en-US" sz="2200" dirty="0">
                <a:latin typeface="Arial" panose="020B0604020202020204" pitchFamily="34" charset="0"/>
                <a:cs typeface="Arial" panose="020B0604020202020204" pitchFamily="34" charset="0"/>
              </a:rPr>
              <a:t>a statement that the </a:t>
            </a:r>
            <a:r>
              <a:rPr lang="en-US" sz="2200" dirty="0" smtClean="0">
                <a:latin typeface="Arial" panose="020B0604020202020204" pitchFamily="34" charset="0"/>
                <a:cs typeface="Arial" panose="020B0604020202020204" pitchFamily="34" charset="0"/>
              </a:rPr>
              <a:t>employee should </a:t>
            </a:r>
            <a:r>
              <a:rPr lang="en-US" sz="2200" dirty="0">
                <a:latin typeface="Arial" panose="020B0604020202020204" pitchFamily="34" charset="0"/>
                <a:cs typeface="Arial" panose="020B0604020202020204" pitchFamily="34" charset="0"/>
              </a:rPr>
              <a:t>be examined by an </a:t>
            </a:r>
            <a:r>
              <a:rPr lang="en-US" sz="2200" dirty="0" smtClean="0">
                <a:latin typeface="Arial" panose="020B0604020202020204" pitchFamily="34" charset="0"/>
                <a:cs typeface="Arial" panose="020B0604020202020204" pitchFamily="34" charset="0"/>
              </a:rPr>
              <a:t>American Board </a:t>
            </a:r>
            <a:r>
              <a:rPr lang="en-US" sz="2200" dirty="0">
                <a:latin typeface="Arial" panose="020B0604020202020204" pitchFamily="34" charset="0"/>
                <a:cs typeface="Arial" panose="020B0604020202020204" pitchFamily="34" charset="0"/>
              </a:rPr>
              <a:t>Certified Specialist in </a:t>
            </a:r>
            <a:r>
              <a:rPr lang="en-US" sz="2200" dirty="0" smtClean="0">
                <a:latin typeface="Arial" panose="020B0604020202020204" pitchFamily="34" charset="0"/>
                <a:cs typeface="Arial" panose="020B0604020202020204" pitchFamily="34" charset="0"/>
              </a:rPr>
              <a:t> pulmonary disease if certain criteria are met</a:t>
            </a:r>
          </a:p>
          <a:p>
            <a:pPr marL="457200" indent="-457200" eaLnBrk="1" hangingPunct="1">
              <a:lnSpc>
                <a:spcPct val="80000"/>
              </a:lnSpc>
              <a:spcBef>
                <a:spcPct val="0"/>
              </a:spcBef>
              <a:spcAft>
                <a:spcPts val="1200"/>
              </a:spcAft>
              <a:buFontTx/>
              <a:buChar char="•"/>
              <a:defRPr/>
            </a:pPr>
            <a:r>
              <a:rPr lang="en-US" sz="2200" dirty="0" smtClean="0">
                <a:latin typeface="Arial" panose="020B0604020202020204" pitchFamily="34" charset="0"/>
                <a:cs typeface="Arial" panose="020B0604020202020204" pitchFamily="34" charset="0"/>
              </a:rPr>
              <a:t>If a pulmonary specialist exam is recommended, it must be provided within 30 days; parallel requirements for providing information to the specialist, and obtaining a medical opinion, apply to these exams.</a:t>
            </a:r>
          </a:p>
          <a:p>
            <a:pPr marL="457200" indent="-457200" eaLnBrk="1" hangingPunct="1">
              <a:lnSpc>
                <a:spcPct val="80000"/>
              </a:lnSpc>
              <a:spcBef>
                <a:spcPct val="0"/>
              </a:spcBef>
              <a:spcAft>
                <a:spcPts val="1200"/>
              </a:spcAft>
              <a:buFontTx/>
              <a:buChar char="•"/>
              <a:defRPr/>
            </a:pPr>
            <a:r>
              <a:rPr lang="en-US" sz="2200" dirty="0" smtClean="0">
                <a:latin typeface="Arial" panose="020B0604020202020204" pitchFamily="34" charset="0"/>
                <a:cs typeface="Arial" panose="020B0604020202020204" pitchFamily="34" charset="0"/>
              </a:rPr>
              <a:t>Employer must ensure that the medical opinion does not address non-silica-related health information, and provide the opinion to the employee within 2 weeks</a:t>
            </a:r>
          </a:p>
          <a:p>
            <a:pPr marL="457200" indent="-457200" eaLnBrk="1" hangingPunct="1">
              <a:lnSpc>
                <a:spcPct val="80000"/>
              </a:lnSpc>
              <a:spcBef>
                <a:spcPct val="0"/>
              </a:spcBef>
              <a:spcAft>
                <a:spcPts val="1200"/>
              </a:spcAft>
              <a:buFontTx/>
              <a:buChar char="•"/>
              <a:defRPr/>
            </a:pPr>
            <a:r>
              <a:rPr lang="en-US" sz="2200" dirty="0" smtClean="0">
                <a:latin typeface="Arial" panose="020B0604020202020204" pitchFamily="34" charset="0"/>
                <a:cs typeface="Arial" panose="020B0604020202020204" pitchFamily="34" charset="0"/>
              </a:rPr>
              <a:t>No proposed requirement for Medical Removal Protection</a:t>
            </a:r>
          </a:p>
          <a:p>
            <a:pPr marL="457200" indent="-457200" eaLnBrk="1" hangingPunct="1">
              <a:lnSpc>
                <a:spcPct val="80000"/>
              </a:lnSpc>
              <a:spcBef>
                <a:spcPct val="0"/>
              </a:spcBef>
              <a:spcAft>
                <a:spcPts val="1200"/>
              </a:spcAft>
              <a:buFontTx/>
              <a:buChar char="•"/>
              <a:defRPr/>
            </a:pPr>
            <a:endParaRPr lang="en-US" sz="2200" dirty="0" smtClean="0">
              <a:latin typeface="Arial" panose="020B0604020202020204" pitchFamily="34" charset="0"/>
              <a:cs typeface="Arial" panose="020B0604020202020204" pitchFamily="34" charset="0"/>
            </a:endParaRPr>
          </a:p>
          <a:p>
            <a:pPr marL="457200" indent="-457200" eaLnBrk="1" hangingPunct="1">
              <a:lnSpc>
                <a:spcPct val="80000"/>
              </a:lnSpc>
              <a:spcBef>
                <a:spcPct val="0"/>
              </a:spcBef>
              <a:spcAft>
                <a:spcPts val="1200"/>
              </a:spcAft>
              <a:buFontTx/>
              <a:buChar char="•"/>
              <a:defRPr/>
            </a:pPr>
            <a:endParaRPr lang="en-US" sz="2200" dirty="0" smtClean="0">
              <a:latin typeface="Arial" panose="020B0604020202020204" pitchFamily="34" charset="0"/>
              <a:cs typeface="Arial" panose="020B0604020202020204" pitchFamily="34" charset="0"/>
            </a:endParaRPr>
          </a:p>
        </p:txBody>
      </p:sp>
      <p:sp>
        <p:nvSpPr>
          <p:cNvPr id="6150" name="Rectangle 6"/>
          <p:cNvSpPr>
            <a:spLocks noChangeArrowheads="1"/>
          </p:cNvSpPr>
          <p:nvPr/>
        </p:nvSpPr>
        <p:spPr bwMode="auto">
          <a:xfrm>
            <a:off x="3505200" y="0"/>
            <a:ext cx="5638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2000" b="1" dirty="0">
              <a:solidFill>
                <a:schemeClr val="bg1"/>
              </a:solidFill>
              <a:latin typeface="Arial" panose="020B0604020202020204" pitchFamily="34" charset="0"/>
            </a:endParaRPr>
          </a:p>
        </p:txBody>
      </p:sp>
      <p:sp>
        <p:nvSpPr>
          <p:cNvPr id="6151"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AD84C7B-B39C-4AB7-B1A4-7C4CBDD4E532}" type="slidenum">
              <a:rPr lang="en-US" altLang="en-US" sz="1200">
                <a:solidFill>
                  <a:srgbClr val="898989"/>
                </a:solidFill>
                <a:latin typeface="Times New Roman" panose="02020603050405020304" pitchFamily="18" charset="0"/>
              </a:rPr>
              <a:pPr>
                <a:spcBef>
                  <a:spcPct val="0"/>
                </a:spcBef>
                <a:buFontTx/>
                <a:buNone/>
              </a:pPr>
              <a:t>10</a:t>
            </a:fld>
            <a:endParaRPr lang="en-US" altLang="en-US" sz="1200" dirty="0">
              <a:solidFill>
                <a:srgbClr val="898989"/>
              </a:solidFill>
              <a:latin typeface="Times New Roman" panose="02020603050405020304" pitchFamily="18" charset="0"/>
            </a:endParaRPr>
          </a:p>
        </p:txBody>
      </p:sp>
    </p:spTree>
    <p:extLst>
      <p:ext uri="{BB962C8B-B14F-4D97-AF65-F5344CB8AC3E}">
        <p14:creationId xmlns:p14="http://schemas.microsoft.com/office/powerpoint/2010/main" val="1298253764"/>
      </p:ext>
    </p:extLst>
  </p:cSld>
  <p:clrMapOvr>
    <a:masterClrMapping/>
  </p:clrMapOvr>
  <p:transition spd="med">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400" dirty="0">
              <a:latin typeface="Arial" panose="020B0604020202020204" pitchFamily="34" charset="0"/>
            </a:endParaRPr>
          </a:p>
        </p:txBody>
      </p:sp>
      <p:sp>
        <p:nvSpPr>
          <p:cNvPr id="6147"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a:latin typeface="Arial" panose="020B0604020202020204" pitchFamily="34" charset="0"/>
            </a:endParaRPr>
          </a:p>
        </p:txBody>
      </p:sp>
      <p:sp>
        <p:nvSpPr>
          <p:cNvPr id="603140" name="Rectangle 4"/>
          <p:cNvSpPr>
            <a:spLocks noGrp="1" noChangeArrowheads="1"/>
          </p:cNvSpPr>
          <p:nvPr>
            <p:ph type="title" idx="4294967295"/>
          </p:nvPr>
        </p:nvSpPr>
        <p:spPr>
          <a:xfrm>
            <a:off x="457200" y="228600"/>
            <a:ext cx="8229600" cy="503238"/>
          </a:xfrm>
        </p:spPr>
        <p:txBody>
          <a:bodyPr anchor="t">
            <a:normAutofit fontScale="90000"/>
          </a:bodyPr>
          <a:lstStyle/>
          <a:p>
            <a:pPr eaLnBrk="1" hangingPunct="1">
              <a:defRPr/>
            </a:pPr>
            <a:r>
              <a:rPr lang="en-US" sz="2900" b="1" dirty="0" smtClean="0">
                <a:solidFill>
                  <a:srgbClr val="C00000"/>
                </a:solidFill>
                <a:latin typeface="Arial" charset="0"/>
              </a:rPr>
              <a:t>Silica Update</a:t>
            </a:r>
          </a:p>
        </p:txBody>
      </p:sp>
      <p:sp>
        <p:nvSpPr>
          <p:cNvPr id="6149" name="Rectangle 3"/>
          <p:cNvSpPr>
            <a:spLocks noGrp="1" noChangeArrowheads="1"/>
          </p:cNvSpPr>
          <p:nvPr>
            <p:ph idx="4294967295"/>
          </p:nvPr>
        </p:nvSpPr>
        <p:spPr>
          <a:xfrm>
            <a:off x="457200" y="762000"/>
            <a:ext cx="8229600" cy="5594350"/>
          </a:xfrm>
          <a:solidFill>
            <a:srgbClr val="FFFFFF"/>
          </a:solidFill>
        </p:spPr>
        <p:txBody>
          <a:bodyPr/>
          <a:lstStyle/>
          <a:p>
            <a:pPr marL="0" indent="0" algn="ctr">
              <a:buNone/>
              <a:defRPr/>
            </a:pPr>
            <a:r>
              <a:rPr lang="en-US" sz="2200" b="1" u="sng" dirty="0" smtClean="0">
                <a:latin typeface="Arial" panose="020B0604020202020204" pitchFamily="34" charset="0"/>
                <a:cs typeface="Arial" panose="020B0604020202020204" pitchFamily="34" charset="0"/>
              </a:rPr>
              <a:t>Proposed </a:t>
            </a:r>
            <a:r>
              <a:rPr lang="en-US" sz="2200" b="1" u="sng" dirty="0" smtClean="0">
                <a:latin typeface="Arial" panose="020B0604020202020204" pitchFamily="34" charset="0"/>
                <a:cs typeface="Arial" panose="020B0604020202020204" pitchFamily="34" charset="0"/>
              </a:rPr>
              <a:t>Training </a:t>
            </a:r>
            <a:r>
              <a:rPr lang="en-US" sz="2200" b="1" u="sng" dirty="0" smtClean="0">
                <a:latin typeface="Arial" panose="020B0604020202020204" pitchFamily="34" charset="0"/>
                <a:cs typeface="Arial" panose="020B0604020202020204" pitchFamily="34" charset="0"/>
              </a:rPr>
              <a:t>Provisions</a:t>
            </a:r>
            <a:endParaRPr lang="en-US" sz="2200" b="1" u="sng" dirty="0" smtClean="0">
              <a:latin typeface="Arial" panose="020B0604020202020204" pitchFamily="34" charset="0"/>
              <a:cs typeface="Arial" panose="020B0604020202020204" pitchFamily="34" charset="0"/>
            </a:endParaRPr>
          </a:p>
          <a:p>
            <a:pPr>
              <a:defRPr/>
            </a:pPr>
            <a:r>
              <a:rPr lang="en-US" sz="2200" dirty="0" smtClean="0">
                <a:latin typeface="Arial" panose="020B0604020202020204" pitchFamily="34" charset="0"/>
                <a:cs typeface="Arial" panose="020B0604020202020204" pitchFamily="34" charset="0"/>
              </a:rPr>
              <a:t>The proposal calls for RCS-related information and training to be provided under the umbrella of the HazCom Standard as amended in 2012 to conform to the GHS </a:t>
            </a:r>
            <a:r>
              <a:rPr lang="en-US" sz="2200" dirty="0">
                <a:latin typeface="Arial" panose="020B0604020202020204" pitchFamily="34" charset="0"/>
                <a:cs typeface="Arial" panose="020B0604020202020204" pitchFamily="34" charset="0"/>
              </a:rPr>
              <a:t>regime</a:t>
            </a:r>
            <a:r>
              <a:rPr lang="en-US" sz="2200" dirty="0" smtClean="0">
                <a:latin typeface="Arial" panose="020B0604020202020204" pitchFamily="34" charset="0"/>
                <a:cs typeface="Arial" panose="020B0604020202020204" pitchFamily="34" charset="0"/>
              </a:rPr>
              <a:t>.</a:t>
            </a:r>
          </a:p>
          <a:p>
            <a:pPr>
              <a:defRPr/>
            </a:pPr>
            <a:r>
              <a:rPr lang="en-US" sz="2200" dirty="0" smtClean="0">
                <a:latin typeface="Arial" panose="020B0604020202020204" pitchFamily="34" charset="0"/>
                <a:cs typeface="Arial" panose="020B0604020202020204" pitchFamily="34" charset="0"/>
              </a:rPr>
              <a:t>Warnings: To incorporate RCS into HazCom, cancer</a:t>
            </a:r>
            <a:r>
              <a:rPr lang="en-US" sz="2200" dirty="0">
                <a:latin typeface="Arial" panose="020B0604020202020204" pitchFamily="34" charset="0"/>
                <a:cs typeface="Arial" panose="020B0604020202020204" pitchFamily="34" charset="0"/>
              </a:rPr>
              <a:t>, lung effects, immune </a:t>
            </a:r>
            <a:r>
              <a:rPr lang="en-US" sz="2200" dirty="0" smtClean="0">
                <a:latin typeface="Arial" panose="020B0604020202020204" pitchFamily="34" charset="0"/>
                <a:cs typeface="Arial" panose="020B0604020202020204" pitchFamily="34" charset="0"/>
              </a:rPr>
              <a:t>system effects</a:t>
            </a:r>
            <a:r>
              <a:rPr lang="en-US" sz="2200" dirty="0">
                <a:latin typeface="Arial" panose="020B0604020202020204" pitchFamily="34" charset="0"/>
                <a:cs typeface="Arial" panose="020B0604020202020204" pitchFamily="34" charset="0"/>
              </a:rPr>
              <a:t>, and kidney </a:t>
            </a:r>
            <a:r>
              <a:rPr lang="en-US" sz="2200" dirty="0" smtClean="0">
                <a:latin typeface="Arial" panose="020B0604020202020204" pitchFamily="34" charset="0"/>
                <a:cs typeface="Arial" panose="020B0604020202020204" pitchFamily="34" charset="0"/>
              </a:rPr>
              <a:t>effects must be addressed.</a:t>
            </a:r>
          </a:p>
          <a:p>
            <a:pPr>
              <a:defRPr/>
            </a:pPr>
            <a:r>
              <a:rPr lang="en-US" sz="2200" dirty="0">
                <a:latin typeface="Arial" panose="020B0604020202020204" pitchFamily="34" charset="0"/>
                <a:cs typeface="Arial" panose="020B0604020202020204" pitchFamily="34" charset="0"/>
              </a:rPr>
              <a:t>Training: each affected employee </a:t>
            </a:r>
            <a:r>
              <a:rPr lang="en-US" sz="2200" dirty="0" smtClean="0">
                <a:latin typeface="Arial" panose="020B0604020202020204" pitchFamily="34" charset="0"/>
                <a:cs typeface="Arial" panose="020B0604020202020204" pitchFamily="34" charset="0"/>
              </a:rPr>
              <a:t>must demonstrate </a:t>
            </a:r>
            <a:r>
              <a:rPr lang="en-US" sz="2200" dirty="0">
                <a:latin typeface="Arial" panose="020B0604020202020204" pitchFamily="34" charset="0"/>
                <a:cs typeface="Arial" panose="020B0604020202020204" pitchFamily="34" charset="0"/>
              </a:rPr>
              <a:t>knowledge </a:t>
            </a:r>
            <a:r>
              <a:rPr lang="en-US" sz="2200" dirty="0" smtClean="0">
                <a:latin typeface="Arial" panose="020B0604020202020204" pitchFamily="34" charset="0"/>
                <a:cs typeface="Arial" panose="020B0604020202020204" pitchFamily="34" charset="0"/>
              </a:rPr>
              <a:t>of:</a:t>
            </a:r>
          </a:p>
          <a:p>
            <a:pPr marL="914400" indent="-457200">
              <a:buFont typeface="Wingdings 3" panose="05040102010807070707" pitchFamily="18" charset="2"/>
              <a:buChar char="&quot;"/>
              <a:defRPr/>
            </a:pPr>
            <a:r>
              <a:rPr lang="en-US" sz="2200" dirty="0">
                <a:latin typeface="Arial" panose="020B0604020202020204" pitchFamily="34" charset="0"/>
                <a:cs typeface="Arial" panose="020B0604020202020204" pitchFamily="34" charset="0"/>
              </a:rPr>
              <a:t>Specific </a:t>
            </a:r>
            <a:r>
              <a:rPr lang="en-US" sz="2200" dirty="0" smtClean="0">
                <a:latin typeface="Arial" panose="020B0604020202020204" pitchFamily="34" charset="0"/>
                <a:cs typeface="Arial" panose="020B0604020202020204" pitchFamily="34" charset="0"/>
              </a:rPr>
              <a:t>operations that </a:t>
            </a:r>
            <a:r>
              <a:rPr lang="en-US" sz="2200" dirty="0">
                <a:latin typeface="Arial" panose="020B0604020202020204" pitchFamily="34" charset="0"/>
                <a:cs typeface="Arial" panose="020B0604020202020204" pitchFamily="34" charset="0"/>
              </a:rPr>
              <a:t>could result in </a:t>
            </a:r>
            <a:r>
              <a:rPr lang="en-US" sz="2200" dirty="0" smtClean="0">
                <a:latin typeface="Arial" panose="020B0604020202020204" pitchFamily="34" charset="0"/>
                <a:cs typeface="Arial" panose="020B0604020202020204" pitchFamily="34" charset="0"/>
              </a:rPr>
              <a:t>RCS exposure</a:t>
            </a:r>
          </a:p>
          <a:p>
            <a:pPr marL="914400" indent="-457200">
              <a:buFont typeface="Wingdings 3" panose="05040102010807070707" pitchFamily="18" charset="2"/>
              <a:buChar char="&quot;"/>
              <a:defRPr/>
            </a:pPr>
            <a:r>
              <a:rPr lang="en-US" sz="2200" dirty="0" smtClean="0">
                <a:latin typeface="Arial" panose="020B0604020202020204" pitchFamily="34" charset="0"/>
                <a:cs typeface="Arial" panose="020B0604020202020204" pitchFamily="34" charset="0"/>
              </a:rPr>
              <a:t>Required w</a:t>
            </a:r>
            <a:r>
              <a:rPr lang="en-US" sz="2200" dirty="0" smtClean="0">
                <a:latin typeface="Arial" panose="020B0604020202020204" pitchFamily="34" charset="0"/>
                <a:cs typeface="Arial" panose="020B0604020202020204" pitchFamily="34" charset="0"/>
              </a:rPr>
              <a:t>ork practices and PPE for RCS</a:t>
            </a:r>
          </a:p>
          <a:p>
            <a:pPr marL="914400" indent="-457200">
              <a:buFont typeface="Wingdings 3" panose="05040102010807070707" pitchFamily="18" charset="2"/>
              <a:buChar char="&quot;"/>
              <a:defRPr/>
            </a:pPr>
            <a:r>
              <a:rPr lang="en-US" sz="2200" dirty="0" smtClean="0">
                <a:latin typeface="Arial" panose="020B0604020202020204" pitchFamily="34" charset="0"/>
                <a:cs typeface="Arial" panose="020B0604020202020204" pitchFamily="34" charset="0"/>
              </a:rPr>
              <a:t>The purpose and a description of the RCS medical surveillance program</a:t>
            </a:r>
          </a:p>
          <a:p>
            <a:pPr marL="457200" indent="-457200">
              <a:defRPr/>
            </a:pPr>
            <a:r>
              <a:rPr lang="en-US" sz="2200" dirty="0" smtClean="0">
                <a:latin typeface="Arial" panose="020B0604020202020204" pitchFamily="34" charset="0"/>
                <a:cs typeface="Arial" panose="020B0604020202020204" pitchFamily="34" charset="0"/>
              </a:rPr>
              <a:t>The preamble to the proposal indicates that training is required at initial assignment and, thereafter, “as determined by the needs of the workplace.”</a:t>
            </a:r>
          </a:p>
          <a:p>
            <a:pPr>
              <a:defRPr/>
            </a:pPr>
            <a:endParaRPr lang="en-US" sz="2200" dirty="0" smtClean="0">
              <a:latin typeface="Arial" panose="020B0604020202020204" pitchFamily="34" charset="0"/>
              <a:cs typeface="Arial" panose="020B0604020202020204" pitchFamily="34" charset="0"/>
            </a:endParaRPr>
          </a:p>
          <a:p>
            <a:pPr marL="457200" indent="-457200" eaLnBrk="1" hangingPunct="1">
              <a:lnSpc>
                <a:spcPct val="80000"/>
              </a:lnSpc>
              <a:spcBef>
                <a:spcPct val="0"/>
              </a:spcBef>
              <a:spcAft>
                <a:spcPts val="1200"/>
              </a:spcAft>
              <a:buFontTx/>
              <a:buChar char="•"/>
              <a:defRPr/>
            </a:pPr>
            <a:endParaRPr lang="en-US" sz="2200" dirty="0" smtClean="0">
              <a:latin typeface="Arial" panose="020B0604020202020204" pitchFamily="34" charset="0"/>
              <a:cs typeface="Arial" panose="020B0604020202020204" pitchFamily="34" charset="0"/>
            </a:endParaRPr>
          </a:p>
        </p:txBody>
      </p:sp>
      <p:sp>
        <p:nvSpPr>
          <p:cNvPr id="6150" name="Rectangle 6"/>
          <p:cNvSpPr>
            <a:spLocks noChangeArrowheads="1"/>
          </p:cNvSpPr>
          <p:nvPr/>
        </p:nvSpPr>
        <p:spPr bwMode="auto">
          <a:xfrm>
            <a:off x="3505200" y="0"/>
            <a:ext cx="5638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2000" b="1" dirty="0">
              <a:solidFill>
                <a:schemeClr val="bg1"/>
              </a:solidFill>
              <a:latin typeface="Arial" panose="020B0604020202020204" pitchFamily="34" charset="0"/>
            </a:endParaRPr>
          </a:p>
        </p:txBody>
      </p:sp>
      <p:sp>
        <p:nvSpPr>
          <p:cNvPr id="6151"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AD84C7B-B39C-4AB7-B1A4-7C4CBDD4E532}" type="slidenum">
              <a:rPr lang="en-US" altLang="en-US" sz="1200">
                <a:solidFill>
                  <a:srgbClr val="898989"/>
                </a:solidFill>
                <a:latin typeface="Times New Roman" panose="02020603050405020304" pitchFamily="18" charset="0"/>
              </a:rPr>
              <a:pPr>
                <a:spcBef>
                  <a:spcPct val="0"/>
                </a:spcBef>
                <a:buFontTx/>
                <a:buNone/>
              </a:pPr>
              <a:t>11</a:t>
            </a:fld>
            <a:endParaRPr lang="en-US" altLang="en-US" sz="1200" dirty="0">
              <a:solidFill>
                <a:srgbClr val="898989"/>
              </a:solidFill>
              <a:latin typeface="Times New Roman" panose="02020603050405020304" pitchFamily="18" charset="0"/>
            </a:endParaRPr>
          </a:p>
        </p:txBody>
      </p:sp>
    </p:spTree>
    <p:extLst>
      <p:ext uri="{BB962C8B-B14F-4D97-AF65-F5344CB8AC3E}">
        <p14:creationId xmlns:p14="http://schemas.microsoft.com/office/powerpoint/2010/main" val="2589616114"/>
      </p:ext>
    </p:extLst>
  </p:cSld>
  <p:clrMapOvr>
    <a:masterClrMapping/>
  </p:clrMapOvr>
  <p:transition spd="med">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400" dirty="0">
              <a:latin typeface="Arial" panose="020B0604020202020204" pitchFamily="34" charset="0"/>
            </a:endParaRPr>
          </a:p>
        </p:txBody>
      </p:sp>
      <p:sp>
        <p:nvSpPr>
          <p:cNvPr id="6147"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a:latin typeface="Arial" panose="020B0604020202020204" pitchFamily="34" charset="0"/>
            </a:endParaRPr>
          </a:p>
        </p:txBody>
      </p:sp>
      <p:sp>
        <p:nvSpPr>
          <p:cNvPr id="603140" name="Rectangle 4"/>
          <p:cNvSpPr>
            <a:spLocks noGrp="1" noChangeArrowheads="1"/>
          </p:cNvSpPr>
          <p:nvPr>
            <p:ph type="title" idx="4294967295"/>
          </p:nvPr>
        </p:nvSpPr>
        <p:spPr>
          <a:xfrm>
            <a:off x="457200" y="228600"/>
            <a:ext cx="8229600" cy="503238"/>
          </a:xfrm>
        </p:spPr>
        <p:txBody>
          <a:bodyPr anchor="t">
            <a:normAutofit fontScale="90000"/>
          </a:bodyPr>
          <a:lstStyle/>
          <a:p>
            <a:pPr eaLnBrk="1" hangingPunct="1">
              <a:defRPr/>
            </a:pPr>
            <a:r>
              <a:rPr lang="en-US" sz="2900" b="1" dirty="0" smtClean="0">
                <a:solidFill>
                  <a:srgbClr val="C00000"/>
                </a:solidFill>
                <a:latin typeface="Arial" charset="0"/>
              </a:rPr>
              <a:t>Prop 65</a:t>
            </a:r>
          </a:p>
        </p:txBody>
      </p:sp>
      <p:sp>
        <p:nvSpPr>
          <p:cNvPr id="6149" name="Rectangle 3"/>
          <p:cNvSpPr>
            <a:spLocks noGrp="1" noChangeArrowheads="1"/>
          </p:cNvSpPr>
          <p:nvPr>
            <p:ph idx="4294967295"/>
          </p:nvPr>
        </p:nvSpPr>
        <p:spPr>
          <a:xfrm>
            <a:off x="457200" y="842963"/>
            <a:ext cx="8229600" cy="5402262"/>
          </a:xfrm>
          <a:solidFill>
            <a:srgbClr val="FFFFFF"/>
          </a:solidFill>
        </p:spPr>
        <p:txBody>
          <a:bodyPr/>
          <a:lstStyle/>
          <a:p>
            <a:pPr marL="457200" indent="-457200" eaLnBrk="1" hangingPunct="1">
              <a:lnSpc>
                <a:spcPct val="80000"/>
              </a:lnSpc>
              <a:spcBef>
                <a:spcPct val="0"/>
              </a:spcBef>
              <a:spcAft>
                <a:spcPts val="1200"/>
              </a:spcAft>
              <a:defRPr/>
            </a:pPr>
            <a:r>
              <a:rPr lang="en-US" sz="2200" dirty="0" smtClean="0">
                <a:latin typeface="Arial" panose="020B0604020202020204" pitchFamily="34" charset="0"/>
                <a:cs typeface="Arial" panose="020B0604020202020204" pitchFamily="34" charset="0"/>
              </a:rPr>
              <a:t>As previously reported, California’s OEHHA has proposed comprehensive revisions to Prop 65’s warning regulations.  The centerpiece is are new provisions relating to the “safe harbor” warning:</a:t>
            </a:r>
            <a:endParaRPr lang="en-US" sz="2200" b="1" u="sng" dirty="0" smtClean="0">
              <a:latin typeface="Arial" panose="020B0604020202020204" pitchFamily="34" charset="0"/>
              <a:cs typeface="Arial" panose="020B0604020202020204" pitchFamily="34" charset="0"/>
            </a:endParaRPr>
          </a:p>
          <a:p>
            <a:pPr marL="0" indent="0" algn="ctr" eaLnBrk="1" hangingPunct="1">
              <a:lnSpc>
                <a:spcPct val="80000"/>
              </a:lnSpc>
              <a:spcBef>
                <a:spcPct val="0"/>
              </a:spcBef>
              <a:spcAft>
                <a:spcPts val="1200"/>
              </a:spcAft>
              <a:buNone/>
              <a:defRPr/>
            </a:pPr>
            <a:r>
              <a:rPr lang="en-US" sz="2200" b="1" u="sng" dirty="0" smtClean="0">
                <a:latin typeface="Arial" panose="020B0604020202020204" pitchFamily="34" charset="0"/>
                <a:cs typeface="Arial" panose="020B0604020202020204" pitchFamily="34" charset="0"/>
              </a:rPr>
              <a:t>Current Warning</a:t>
            </a:r>
          </a:p>
          <a:p>
            <a:pPr marL="0" indent="0" algn="ctr" eaLnBrk="1" hangingPunct="1">
              <a:lnSpc>
                <a:spcPct val="80000"/>
              </a:lnSpc>
              <a:spcBef>
                <a:spcPct val="0"/>
              </a:spcBef>
              <a:spcAft>
                <a:spcPts val="1200"/>
              </a:spcAft>
              <a:buNone/>
              <a:defRPr/>
            </a:pPr>
            <a:r>
              <a:rPr lang="en-US" sz="2400" b="1" dirty="0"/>
              <a:t>WARNING: This product contains a chemical </a:t>
            </a:r>
            <a:r>
              <a:rPr lang="en-US" sz="2400" b="1" dirty="0" smtClean="0"/>
              <a:t>[or chemicals] known </a:t>
            </a:r>
            <a:r>
              <a:rPr lang="en-US" sz="2400" b="1" dirty="0"/>
              <a:t>to the State of California to cause cancer and birth defects or other reproductive </a:t>
            </a:r>
            <a:r>
              <a:rPr lang="en-US" sz="2400" b="1" dirty="0" smtClean="0"/>
              <a:t>harm.</a:t>
            </a:r>
            <a:endParaRPr lang="en-US" sz="2200" u="sng" dirty="0" smtClean="0">
              <a:latin typeface="Arial" panose="020B0604020202020204" pitchFamily="34" charset="0"/>
              <a:cs typeface="Arial" panose="020B0604020202020204" pitchFamily="34" charset="0"/>
            </a:endParaRPr>
          </a:p>
          <a:p>
            <a:pPr marL="0" indent="0" algn="ctr" eaLnBrk="1" hangingPunct="1">
              <a:lnSpc>
                <a:spcPct val="80000"/>
              </a:lnSpc>
              <a:spcBef>
                <a:spcPct val="0"/>
              </a:spcBef>
              <a:spcAft>
                <a:spcPts val="1200"/>
              </a:spcAft>
              <a:buNone/>
              <a:defRPr/>
            </a:pPr>
            <a:r>
              <a:rPr lang="en-US" sz="2200" b="1" u="sng" dirty="0" smtClean="0">
                <a:latin typeface="Arial" panose="020B0604020202020204" pitchFamily="34" charset="0"/>
                <a:cs typeface="Arial" panose="020B0604020202020204" pitchFamily="34" charset="0"/>
              </a:rPr>
              <a:t>Proposed New Warning</a:t>
            </a:r>
          </a:p>
          <a:p>
            <a:pPr marL="0" indent="0" algn="ctr" eaLnBrk="1" hangingPunct="1">
              <a:lnSpc>
                <a:spcPct val="80000"/>
              </a:lnSpc>
              <a:spcBef>
                <a:spcPct val="0"/>
              </a:spcBef>
              <a:spcAft>
                <a:spcPts val="1200"/>
              </a:spcAft>
              <a:buNone/>
              <a:defRPr/>
            </a:pPr>
            <a:endParaRPr lang="en-US" sz="2200" b="1" u="sng" dirty="0">
              <a:latin typeface="Arial" panose="020B0604020202020204" pitchFamily="34" charset="0"/>
              <a:cs typeface="Arial" panose="020B0604020202020204" pitchFamily="34" charset="0"/>
            </a:endParaRPr>
          </a:p>
          <a:p>
            <a:pPr marL="0" indent="0" algn="ctr" eaLnBrk="1" hangingPunct="1">
              <a:lnSpc>
                <a:spcPct val="80000"/>
              </a:lnSpc>
              <a:spcBef>
                <a:spcPct val="0"/>
              </a:spcBef>
              <a:spcAft>
                <a:spcPts val="1200"/>
              </a:spcAft>
              <a:buNone/>
              <a:defRPr/>
            </a:pPr>
            <a:endParaRPr lang="en-US" sz="2200" b="1" dirty="0" smtClean="0">
              <a:latin typeface="Arial" panose="020B0604020202020204" pitchFamily="34" charset="0"/>
              <a:cs typeface="Arial" panose="020B0604020202020204" pitchFamily="34" charset="0"/>
            </a:endParaRPr>
          </a:p>
          <a:p>
            <a:pPr marL="0" indent="0" algn="ctr" eaLnBrk="1" hangingPunct="1">
              <a:lnSpc>
                <a:spcPct val="80000"/>
              </a:lnSpc>
              <a:spcBef>
                <a:spcPts val="1200"/>
              </a:spcBef>
              <a:spcAft>
                <a:spcPts val="1200"/>
              </a:spcAft>
              <a:buNone/>
              <a:defRPr/>
            </a:pPr>
            <a:r>
              <a:rPr lang="en-US" sz="2200" b="1" dirty="0">
                <a:latin typeface="Arial" panose="020B0604020202020204" pitchFamily="34" charset="0"/>
                <a:cs typeface="Arial" panose="020B0604020202020204" pitchFamily="34" charset="0"/>
              </a:rPr>
              <a:t>WARNING: This product can expose you to a chemical [or chemicals] known to the State of California to cause cancer and birth defects or other reproductive harm. For more information go to </a:t>
            </a:r>
            <a:r>
              <a:rPr lang="en-US" sz="2200" b="1" u="sng" dirty="0">
                <a:solidFill>
                  <a:schemeClr val="accent1"/>
                </a:solidFill>
                <a:latin typeface="Arial" panose="020B0604020202020204" pitchFamily="34" charset="0"/>
                <a:cs typeface="Arial" panose="020B0604020202020204" pitchFamily="34" charset="0"/>
              </a:rPr>
              <a:t>www.P65Warnings.ca.gov/product</a:t>
            </a:r>
            <a:r>
              <a:rPr lang="en-US" sz="2200" b="1" dirty="0" smtClean="0">
                <a:latin typeface="Arial" panose="020B0604020202020204" pitchFamily="34" charset="0"/>
                <a:cs typeface="Arial" panose="020B0604020202020204" pitchFamily="34" charset="0"/>
              </a:rPr>
              <a:t>.</a:t>
            </a:r>
            <a:endParaRPr lang="en-US" sz="2200" b="1" dirty="0">
              <a:latin typeface="Arial" panose="020B0604020202020204" pitchFamily="34" charset="0"/>
              <a:cs typeface="Arial" panose="020B0604020202020204" pitchFamily="34" charset="0"/>
            </a:endParaRPr>
          </a:p>
          <a:p>
            <a:pPr marL="0" indent="0" algn="ctr" eaLnBrk="1" hangingPunct="1">
              <a:lnSpc>
                <a:spcPct val="80000"/>
              </a:lnSpc>
              <a:spcBef>
                <a:spcPct val="0"/>
              </a:spcBef>
              <a:spcAft>
                <a:spcPts val="1200"/>
              </a:spcAft>
              <a:buNone/>
              <a:defRPr/>
            </a:pPr>
            <a:endParaRPr lang="en-US" sz="2200" u="sng" dirty="0">
              <a:latin typeface="Arial" panose="020B0604020202020204" pitchFamily="34" charset="0"/>
              <a:cs typeface="Arial" panose="020B0604020202020204" pitchFamily="34" charset="0"/>
            </a:endParaRPr>
          </a:p>
          <a:p>
            <a:pPr marL="0" indent="0" algn="ctr" eaLnBrk="1" hangingPunct="1">
              <a:lnSpc>
                <a:spcPct val="80000"/>
              </a:lnSpc>
              <a:spcBef>
                <a:spcPct val="0"/>
              </a:spcBef>
              <a:spcAft>
                <a:spcPts val="1200"/>
              </a:spcAft>
              <a:buNone/>
              <a:defRPr/>
            </a:pPr>
            <a:endParaRPr lang="en-US" sz="2200" dirty="0" smtClean="0">
              <a:latin typeface="Arial" panose="020B0604020202020204" pitchFamily="34" charset="0"/>
              <a:cs typeface="Arial" panose="020B0604020202020204" pitchFamily="34" charset="0"/>
            </a:endParaRPr>
          </a:p>
          <a:p>
            <a:pPr marL="457200" indent="-457200" eaLnBrk="1" hangingPunct="1">
              <a:lnSpc>
                <a:spcPct val="80000"/>
              </a:lnSpc>
              <a:spcBef>
                <a:spcPct val="0"/>
              </a:spcBef>
              <a:spcAft>
                <a:spcPts val="1200"/>
              </a:spcAft>
              <a:buFontTx/>
              <a:buChar char="•"/>
              <a:defRPr/>
            </a:pPr>
            <a:endParaRPr lang="en-US" sz="2200" dirty="0">
              <a:latin typeface="Arial" panose="020B0604020202020204" pitchFamily="34" charset="0"/>
              <a:cs typeface="Arial" panose="020B0604020202020204" pitchFamily="34" charset="0"/>
            </a:endParaRPr>
          </a:p>
          <a:p>
            <a:pPr marL="457200" indent="-457200" eaLnBrk="1" hangingPunct="1">
              <a:lnSpc>
                <a:spcPct val="80000"/>
              </a:lnSpc>
              <a:spcBef>
                <a:spcPct val="0"/>
              </a:spcBef>
              <a:spcAft>
                <a:spcPts val="1200"/>
              </a:spcAft>
              <a:buFontTx/>
              <a:buChar char="•"/>
              <a:defRPr/>
            </a:pPr>
            <a:endParaRPr lang="en-US" sz="2200" dirty="0">
              <a:latin typeface="Arial" panose="020B0604020202020204" pitchFamily="34" charset="0"/>
              <a:cs typeface="Arial" panose="020B0604020202020204" pitchFamily="34" charset="0"/>
            </a:endParaRPr>
          </a:p>
          <a:p>
            <a:pPr marL="0" indent="0" eaLnBrk="1" hangingPunct="1">
              <a:lnSpc>
                <a:spcPct val="80000"/>
              </a:lnSpc>
              <a:spcBef>
                <a:spcPct val="0"/>
              </a:spcBef>
              <a:spcAft>
                <a:spcPts val="1200"/>
              </a:spcAft>
              <a:buNone/>
              <a:defRPr/>
            </a:pPr>
            <a:endParaRPr lang="en-US" sz="2200" dirty="0">
              <a:latin typeface="Arial" panose="020B0604020202020204" pitchFamily="34" charset="0"/>
              <a:cs typeface="Arial" panose="020B0604020202020204" pitchFamily="34" charset="0"/>
            </a:endParaRPr>
          </a:p>
        </p:txBody>
      </p:sp>
      <p:sp>
        <p:nvSpPr>
          <p:cNvPr id="6150" name="Rectangle 6"/>
          <p:cNvSpPr>
            <a:spLocks noChangeArrowheads="1"/>
          </p:cNvSpPr>
          <p:nvPr/>
        </p:nvSpPr>
        <p:spPr bwMode="auto">
          <a:xfrm>
            <a:off x="3505200" y="0"/>
            <a:ext cx="5638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2000" b="1" dirty="0">
              <a:solidFill>
                <a:schemeClr val="bg1"/>
              </a:solidFill>
              <a:latin typeface="Arial" panose="020B0604020202020204" pitchFamily="34" charset="0"/>
            </a:endParaRPr>
          </a:p>
        </p:txBody>
      </p:sp>
      <p:sp>
        <p:nvSpPr>
          <p:cNvPr id="6151"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AD84C7B-B39C-4AB7-B1A4-7C4CBDD4E532}" type="slidenum">
              <a:rPr lang="en-US" altLang="en-US" sz="1200">
                <a:solidFill>
                  <a:srgbClr val="898989"/>
                </a:solidFill>
                <a:latin typeface="Times New Roman" panose="02020603050405020304" pitchFamily="18" charset="0"/>
              </a:rPr>
              <a:pPr>
                <a:spcBef>
                  <a:spcPct val="0"/>
                </a:spcBef>
                <a:buFontTx/>
                <a:buNone/>
              </a:pPr>
              <a:t>12</a:t>
            </a:fld>
            <a:endParaRPr lang="en-US" altLang="en-US" sz="1200" dirty="0">
              <a:solidFill>
                <a:srgbClr val="898989"/>
              </a:solidFill>
              <a:latin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4089294" y="4038600"/>
            <a:ext cx="965412" cy="813000"/>
          </a:xfrm>
          <a:prstGeom prst="rect">
            <a:avLst/>
          </a:prstGeom>
        </p:spPr>
      </p:pic>
    </p:spTree>
    <p:extLst>
      <p:ext uri="{BB962C8B-B14F-4D97-AF65-F5344CB8AC3E}">
        <p14:creationId xmlns:p14="http://schemas.microsoft.com/office/powerpoint/2010/main" val="1456663024"/>
      </p:ext>
    </p:extLst>
  </p:cSld>
  <p:clrMapOvr>
    <a:masterClrMapping/>
  </p:clrMapOvr>
  <p:transition spd="med">
    <p:zoom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400" dirty="0">
              <a:latin typeface="Arial" panose="020B0604020202020204" pitchFamily="34" charset="0"/>
            </a:endParaRPr>
          </a:p>
        </p:txBody>
      </p:sp>
      <p:sp>
        <p:nvSpPr>
          <p:cNvPr id="6147"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a:latin typeface="Arial" panose="020B0604020202020204" pitchFamily="34" charset="0"/>
            </a:endParaRPr>
          </a:p>
        </p:txBody>
      </p:sp>
      <p:sp>
        <p:nvSpPr>
          <p:cNvPr id="603140" name="Rectangle 4"/>
          <p:cNvSpPr>
            <a:spLocks noGrp="1" noChangeArrowheads="1"/>
          </p:cNvSpPr>
          <p:nvPr>
            <p:ph type="title" idx="4294967295"/>
          </p:nvPr>
        </p:nvSpPr>
        <p:spPr>
          <a:xfrm>
            <a:off x="457200" y="228600"/>
            <a:ext cx="8229600" cy="503238"/>
          </a:xfrm>
        </p:spPr>
        <p:txBody>
          <a:bodyPr anchor="t">
            <a:normAutofit fontScale="90000"/>
          </a:bodyPr>
          <a:lstStyle/>
          <a:p>
            <a:pPr eaLnBrk="1" hangingPunct="1">
              <a:defRPr/>
            </a:pPr>
            <a:r>
              <a:rPr lang="en-US" sz="2900" b="1" dirty="0" smtClean="0">
                <a:solidFill>
                  <a:srgbClr val="C00000"/>
                </a:solidFill>
                <a:latin typeface="Arial" charset="0"/>
              </a:rPr>
              <a:t>Prop 65</a:t>
            </a:r>
          </a:p>
        </p:txBody>
      </p:sp>
      <p:sp>
        <p:nvSpPr>
          <p:cNvPr id="6149" name="Rectangle 3"/>
          <p:cNvSpPr>
            <a:spLocks noGrp="1" noChangeArrowheads="1"/>
          </p:cNvSpPr>
          <p:nvPr>
            <p:ph idx="4294967295"/>
          </p:nvPr>
        </p:nvSpPr>
        <p:spPr>
          <a:xfrm>
            <a:off x="457200" y="786772"/>
            <a:ext cx="8229600" cy="5614028"/>
          </a:xfrm>
          <a:solidFill>
            <a:srgbClr val="FFFFFF"/>
          </a:solidFill>
        </p:spPr>
        <p:txBody>
          <a:bodyPr/>
          <a:lstStyle/>
          <a:p>
            <a:pPr marL="0" indent="0" algn="ctr" eaLnBrk="1" hangingPunct="1">
              <a:lnSpc>
                <a:spcPct val="80000"/>
              </a:lnSpc>
              <a:spcBef>
                <a:spcPct val="0"/>
              </a:spcBef>
              <a:spcAft>
                <a:spcPts val="1200"/>
              </a:spcAft>
              <a:buNone/>
              <a:defRPr/>
            </a:pPr>
            <a:r>
              <a:rPr lang="en-US" sz="2200" b="1" u="sng" dirty="0" smtClean="0">
                <a:latin typeface="Arial" panose="020B0604020202020204" pitchFamily="34" charset="0"/>
                <a:cs typeface="Arial" panose="020B0604020202020204" pitchFamily="34" charset="0"/>
              </a:rPr>
              <a:t>Proposed New “Safe Harbor Warning”: Some Key Points</a:t>
            </a:r>
          </a:p>
          <a:p>
            <a:pPr marL="457200" indent="-457200" eaLnBrk="1" hangingPunct="1">
              <a:lnSpc>
                <a:spcPct val="80000"/>
              </a:lnSpc>
              <a:spcBef>
                <a:spcPct val="0"/>
              </a:spcBef>
              <a:spcAft>
                <a:spcPts val="1200"/>
              </a:spcAft>
              <a:defRPr/>
            </a:pPr>
            <a:r>
              <a:rPr lang="en-US" sz="2200" dirty="0" smtClean="0">
                <a:latin typeface="Arial" panose="020B0604020202020204" pitchFamily="34" charset="0"/>
                <a:cs typeface="Arial" panose="020B0604020202020204" pitchFamily="34" charset="0"/>
              </a:rPr>
              <a:t>The proposal contains specific requirements for color scheme and font size for on-product warnings that differ from other required warnings such as HazCom.</a:t>
            </a:r>
          </a:p>
          <a:p>
            <a:pPr marL="457200" indent="-457200" eaLnBrk="1" hangingPunct="1">
              <a:lnSpc>
                <a:spcPct val="80000"/>
              </a:lnSpc>
              <a:spcBef>
                <a:spcPct val="0"/>
              </a:spcBef>
              <a:spcAft>
                <a:spcPts val="1200"/>
              </a:spcAft>
              <a:defRPr/>
            </a:pPr>
            <a:r>
              <a:rPr lang="en-US" sz="2200" dirty="0" smtClean="0">
                <a:latin typeface="Arial" panose="020B0604020202020204" pitchFamily="34" charset="0"/>
                <a:cs typeface="Arial" panose="020B0604020202020204" pitchFamily="34" charset="0"/>
              </a:rPr>
              <a:t>The change from “contains” to “can expose you to” is intended to </a:t>
            </a:r>
            <a:r>
              <a:rPr lang="en-US" sz="2200" dirty="0">
                <a:latin typeface="Arial" panose="020B0604020202020204" pitchFamily="34" charset="0"/>
                <a:cs typeface="Arial" panose="020B0604020202020204" pitchFamily="34" charset="0"/>
              </a:rPr>
              <a:t>reduce </a:t>
            </a:r>
            <a:r>
              <a:rPr lang="en-US" sz="2200" dirty="0" smtClean="0">
                <a:latin typeface="Arial" panose="020B0604020202020204" pitchFamily="34" charset="0"/>
                <a:cs typeface="Arial" panose="020B0604020202020204" pitchFamily="34" charset="0"/>
              </a:rPr>
              <a:t>unnecessary </a:t>
            </a:r>
            <a:r>
              <a:rPr lang="en-US" sz="2200" dirty="0">
                <a:latin typeface="Arial" panose="020B0604020202020204" pitchFamily="34" charset="0"/>
                <a:cs typeface="Arial" panose="020B0604020202020204" pitchFamily="34" charset="0"/>
              </a:rPr>
              <a:t>warnings for </a:t>
            </a:r>
            <a:r>
              <a:rPr lang="en-US" sz="2200" u="sng" dirty="0">
                <a:latin typeface="Arial" panose="020B0604020202020204" pitchFamily="34" charset="0"/>
                <a:cs typeface="Arial" panose="020B0604020202020204" pitchFamily="34" charset="0"/>
              </a:rPr>
              <a:t>non-existent or insignificant exposures</a:t>
            </a:r>
            <a:r>
              <a:rPr lang="en-US" sz="2200" dirty="0" smtClean="0">
                <a:latin typeface="Arial" panose="020B0604020202020204" pitchFamily="34" charset="0"/>
                <a:cs typeface="Arial" panose="020B0604020202020204" pitchFamily="34" charset="0"/>
              </a:rPr>
              <a:t>.  OEHHA says:</a:t>
            </a:r>
          </a:p>
          <a:p>
            <a:pPr marL="914400" indent="-457200" eaLnBrk="1" hangingPunct="1">
              <a:lnSpc>
                <a:spcPct val="80000"/>
              </a:lnSpc>
              <a:spcBef>
                <a:spcPct val="0"/>
              </a:spcBef>
              <a:spcAft>
                <a:spcPts val="1200"/>
              </a:spcAft>
              <a:buFont typeface="Arial" panose="020B0604020202020204" pitchFamily="34" charset="0"/>
              <a:buChar char="→"/>
              <a:defRPr/>
            </a:pPr>
            <a:r>
              <a:rPr lang="en-US" sz="2200" dirty="0">
                <a:latin typeface="Arial" panose="020B0604020202020204" pitchFamily="34" charset="0"/>
                <a:cs typeface="Arial" panose="020B0604020202020204" pitchFamily="34" charset="0"/>
              </a:rPr>
              <a:t>Warnings are not required where a product simply “contains” a listed </a:t>
            </a:r>
            <a:r>
              <a:rPr lang="en-US" sz="2200" dirty="0" smtClean="0">
                <a:latin typeface="Arial" panose="020B0604020202020204" pitchFamily="34" charset="0"/>
                <a:cs typeface="Arial" panose="020B0604020202020204" pitchFamily="34" charset="0"/>
              </a:rPr>
              <a:t>chemical</a:t>
            </a:r>
          </a:p>
          <a:p>
            <a:pPr marL="914400" indent="-457200" eaLnBrk="1" hangingPunct="1">
              <a:lnSpc>
                <a:spcPct val="80000"/>
              </a:lnSpc>
              <a:spcBef>
                <a:spcPct val="0"/>
              </a:spcBef>
              <a:spcAft>
                <a:spcPts val="1200"/>
              </a:spcAft>
              <a:buFont typeface="Arial" panose="020B0604020202020204" pitchFamily="34" charset="0"/>
              <a:buChar char="→"/>
              <a:defRPr/>
            </a:pPr>
            <a:r>
              <a:rPr lang="en-US" sz="2200" dirty="0" smtClean="0">
                <a:latin typeface="Arial" panose="020B0604020202020204" pitchFamily="34" charset="0"/>
                <a:cs typeface="Arial" panose="020B0604020202020204" pitchFamily="34" charset="0"/>
              </a:rPr>
              <a:t>A </a:t>
            </a:r>
            <a:r>
              <a:rPr lang="en-US" sz="2200" dirty="0">
                <a:latin typeface="Arial" panose="020B0604020202020204" pitchFamily="34" charset="0"/>
                <a:cs typeface="Arial" panose="020B0604020202020204" pitchFamily="34" charset="0"/>
              </a:rPr>
              <a:t>warning is </a:t>
            </a:r>
            <a:r>
              <a:rPr lang="en-US" sz="2200" dirty="0" smtClean="0">
                <a:latin typeface="Arial" panose="020B0604020202020204" pitchFamily="34" charset="0"/>
                <a:cs typeface="Arial" panose="020B0604020202020204" pitchFamily="34" charset="0"/>
              </a:rPr>
              <a:t>required if exposure is “</a:t>
            </a:r>
            <a:r>
              <a:rPr lang="en-US" sz="2200" u="sng" dirty="0" smtClean="0">
                <a:latin typeface="Arial" panose="020B0604020202020204" pitchFamily="34" charset="0"/>
                <a:cs typeface="Arial" panose="020B0604020202020204" pitchFamily="34" charset="0"/>
              </a:rPr>
              <a:t>foreseeable</a:t>
            </a:r>
            <a:r>
              <a:rPr lang="en-US" sz="2200" dirty="0" smtClean="0">
                <a:latin typeface="Arial" panose="020B0604020202020204" pitchFamily="34" charset="0"/>
                <a:cs typeface="Arial" panose="020B0604020202020204" pitchFamily="34" charset="0"/>
              </a:rPr>
              <a:t>”</a:t>
            </a:r>
            <a:endParaRPr lang="en-US" sz="2200" u="sng" dirty="0" smtClean="0">
              <a:latin typeface="Arial" panose="020B0604020202020204" pitchFamily="34" charset="0"/>
              <a:cs typeface="Arial" panose="020B0604020202020204" pitchFamily="34" charset="0"/>
            </a:endParaRPr>
          </a:p>
          <a:p>
            <a:pPr eaLnBrk="1" hangingPunct="1">
              <a:lnSpc>
                <a:spcPct val="80000"/>
              </a:lnSpc>
              <a:spcBef>
                <a:spcPct val="0"/>
              </a:spcBef>
              <a:spcAft>
                <a:spcPts val="1200"/>
              </a:spcAft>
              <a:defRPr/>
            </a:pPr>
            <a:r>
              <a:rPr lang="en-US" sz="2200" dirty="0" smtClean="0">
                <a:latin typeface="Arial" panose="020B0604020202020204" pitchFamily="34" charset="0"/>
                <a:cs typeface="Arial" panose="020B0604020202020204" pitchFamily="34" charset="0"/>
              </a:rPr>
              <a:t>But manufacturers should proceed with caution in determining whether to discontinue warnings based on these changes</a:t>
            </a:r>
          </a:p>
          <a:p>
            <a:pPr eaLnBrk="1" hangingPunct="1">
              <a:lnSpc>
                <a:spcPct val="80000"/>
              </a:lnSpc>
              <a:spcBef>
                <a:spcPct val="0"/>
              </a:spcBef>
              <a:spcAft>
                <a:spcPts val="1200"/>
              </a:spcAft>
              <a:defRPr/>
            </a:pPr>
            <a:r>
              <a:rPr lang="en-US" sz="2200" dirty="0" smtClean="0">
                <a:latin typeface="Arial" panose="020B0604020202020204" pitchFamily="34" charset="0"/>
                <a:cs typeface="Arial" panose="020B0604020202020204" pitchFamily="34" charset="0"/>
              </a:rPr>
              <a:t>Manufacturers will have two years after the final standard is issued to come into full compliance (time to sell existing inventory with the old warning).</a:t>
            </a:r>
          </a:p>
          <a:p>
            <a:pPr eaLnBrk="1" hangingPunct="1">
              <a:lnSpc>
                <a:spcPct val="80000"/>
              </a:lnSpc>
              <a:spcBef>
                <a:spcPct val="0"/>
              </a:spcBef>
              <a:spcAft>
                <a:spcPts val="1200"/>
              </a:spcAft>
              <a:defRPr/>
            </a:pPr>
            <a:r>
              <a:rPr lang="en-US" sz="2200" dirty="0" smtClean="0">
                <a:latin typeface="Arial" panose="020B0604020202020204" pitchFamily="34" charset="0"/>
                <a:cs typeface="Arial" panose="020B0604020202020204" pitchFamily="34" charset="0"/>
              </a:rPr>
              <a:t>Final action expected in January 2016.</a:t>
            </a:r>
            <a:endParaRPr lang="en-US" sz="2200" dirty="0">
              <a:latin typeface="Arial" panose="020B0604020202020204" pitchFamily="34" charset="0"/>
              <a:cs typeface="Arial" panose="020B0604020202020204" pitchFamily="34" charset="0"/>
            </a:endParaRPr>
          </a:p>
          <a:p>
            <a:pPr marL="0" indent="0" algn="ctr" eaLnBrk="1" hangingPunct="1">
              <a:lnSpc>
                <a:spcPct val="80000"/>
              </a:lnSpc>
              <a:spcBef>
                <a:spcPct val="0"/>
              </a:spcBef>
              <a:spcAft>
                <a:spcPts val="1200"/>
              </a:spcAft>
              <a:buNone/>
              <a:defRPr/>
            </a:pPr>
            <a:endParaRPr lang="en-US" sz="2200" dirty="0" smtClean="0">
              <a:latin typeface="Arial" panose="020B0604020202020204" pitchFamily="34" charset="0"/>
              <a:cs typeface="Arial" panose="020B0604020202020204" pitchFamily="34" charset="0"/>
            </a:endParaRPr>
          </a:p>
          <a:p>
            <a:pPr marL="457200" indent="-457200" eaLnBrk="1" hangingPunct="1">
              <a:lnSpc>
                <a:spcPct val="80000"/>
              </a:lnSpc>
              <a:spcBef>
                <a:spcPct val="0"/>
              </a:spcBef>
              <a:spcAft>
                <a:spcPts val="1200"/>
              </a:spcAft>
              <a:buFontTx/>
              <a:buChar char="•"/>
              <a:defRPr/>
            </a:pPr>
            <a:endParaRPr lang="en-US" sz="2200" dirty="0">
              <a:latin typeface="Arial" panose="020B0604020202020204" pitchFamily="34" charset="0"/>
              <a:cs typeface="Arial" panose="020B0604020202020204" pitchFamily="34" charset="0"/>
            </a:endParaRPr>
          </a:p>
          <a:p>
            <a:pPr marL="457200" indent="-457200" eaLnBrk="1" hangingPunct="1">
              <a:lnSpc>
                <a:spcPct val="80000"/>
              </a:lnSpc>
              <a:spcBef>
                <a:spcPct val="0"/>
              </a:spcBef>
              <a:spcAft>
                <a:spcPts val="1200"/>
              </a:spcAft>
              <a:buFontTx/>
              <a:buChar char="•"/>
              <a:defRPr/>
            </a:pPr>
            <a:endParaRPr lang="en-US" sz="2200" dirty="0">
              <a:latin typeface="Arial" panose="020B0604020202020204" pitchFamily="34" charset="0"/>
              <a:cs typeface="Arial" panose="020B0604020202020204" pitchFamily="34" charset="0"/>
            </a:endParaRPr>
          </a:p>
          <a:p>
            <a:pPr marL="0" indent="0" eaLnBrk="1" hangingPunct="1">
              <a:lnSpc>
                <a:spcPct val="80000"/>
              </a:lnSpc>
              <a:spcBef>
                <a:spcPct val="0"/>
              </a:spcBef>
              <a:spcAft>
                <a:spcPts val="1200"/>
              </a:spcAft>
              <a:buNone/>
              <a:defRPr/>
            </a:pPr>
            <a:endParaRPr lang="en-US" sz="2200" dirty="0">
              <a:latin typeface="Arial" panose="020B0604020202020204" pitchFamily="34" charset="0"/>
              <a:cs typeface="Arial" panose="020B0604020202020204" pitchFamily="34" charset="0"/>
            </a:endParaRPr>
          </a:p>
        </p:txBody>
      </p:sp>
      <p:sp>
        <p:nvSpPr>
          <p:cNvPr id="6150" name="Rectangle 6"/>
          <p:cNvSpPr>
            <a:spLocks noChangeArrowheads="1"/>
          </p:cNvSpPr>
          <p:nvPr/>
        </p:nvSpPr>
        <p:spPr bwMode="auto">
          <a:xfrm>
            <a:off x="3505200" y="0"/>
            <a:ext cx="5638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2000" b="1" dirty="0">
              <a:solidFill>
                <a:schemeClr val="bg1"/>
              </a:solidFill>
              <a:latin typeface="Arial" panose="020B0604020202020204" pitchFamily="34" charset="0"/>
            </a:endParaRPr>
          </a:p>
        </p:txBody>
      </p:sp>
      <p:sp>
        <p:nvSpPr>
          <p:cNvPr id="6151"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AD84C7B-B39C-4AB7-B1A4-7C4CBDD4E532}" type="slidenum">
              <a:rPr lang="en-US" altLang="en-US" sz="1200">
                <a:solidFill>
                  <a:srgbClr val="898989"/>
                </a:solidFill>
                <a:latin typeface="Times New Roman" panose="02020603050405020304" pitchFamily="18" charset="0"/>
              </a:rPr>
              <a:pPr>
                <a:spcBef>
                  <a:spcPct val="0"/>
                </a:spcBef>
                <a:buFontTx/>
                <a:buNone/>
              </a:pPr>
              <a:t>13</a:t>
            </a:fld>
            <a:endParaRPr lang="en-US" altLang="en-US" sz="1200" dirty="0">
              <a:solidFill>
                <a:srgbClr val="898989"/>
              </a:solidFill>
              <a:latin typeface="Times New Roman" panose="02020603050405020304" pitchFamily="18" charset="0"/>
            </a:endParaRPr>
          </a:p>
        </p:txBody>
      </p:sp>
    </p:spTree>
    <p:extLst>
      <p:ext uri="{BB962C8B-B14F-4D97-AF65-F5344CB8AC3E}">
        <p14:creationId xmlns:p14="http://schemas.microsoft.com/office/powerpoint/2010/main" val="1219465580"/>
      </p:ext>
    </p:extLst>
  </p:cSld>
  <p:clrMapOvr>
    <a:masterClrMapping/>
  </p:clrMapOvr>
  <p:transition spd="med">
    <p:zoom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400" dirty="0">
              <a:latin typeface="Arial" panose="020B0604020202020204" pitchFamily="34" charset="0"/>
            </a:endParaRPr>
          </a:p>
        </p:txBody>
      </p:sp>
      <p:sp>
        <p:nvSpPr>
          <p:cNvPr id="6147"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a:latin typeface="Arial" panose="020B0604020202020204" pitchFamily="34" charset="0"/>
            </a:endParaRPr>
          </a:p>
        </p:txBody>
      </p:sp>
      <p:sp>
        <p:nvSpPr>
          <p:cNvPr id="603140" name="Rectangle 4"/>
          <p:cNvSpPr>
            <a:spLocks noGrp="1" noChangeArrowheads="1"/>
          </p:cNvSpPr>
          <p:nvPr>
            <p:ph type="title" idx="4294967295"/>
          </p:nvPr>
        </p:nvSpPr>
        <p:spPr>
          <a:xfrm>
            <a:off x="457200" y="103765"/>
            <a:ext cx="8229600" cy="503238"/>
          </a:xfrm>
        </p:spPr>
        <p:txBody>
          <a:bodyPr anchor="t">
            <a:normAutofit fontScale="90000"/>
          </a:bodyPr>
          <a:lstStyle/>
          <a:p>
            <a:pPr eaLnBrk="1" hangingPunct="1">
              <a:defRPr/>
            </a:pPr>
            <a:r>
              <a:rPr lang="en-US" sz="2900" b="1" dirty="0" smtClean="0">
                <a:solidFill>
                  <a:srgbClr val="C00000"/>
                </a:solidFill>
                <a:latin typeface="Arial" charset="0"/>
              </a:rPr>
              <a:t>Prop 65</a:t>
            </a:r>
          </a:p>
        </p:txBody>
      </p:sp>
      <p:sp>
        <p:nvSpPr>
          <p:cNvPr id="6149" name="Rectangle 3"/>
          <p:cNvSpPr>
            <a:spLocks noGrp="1" noChangeArrowheads="1"/>
          </p:cNvSpPr>
          <p:nvPr>
            <p:ph idx="4294967295"/>
          </p:nvPr>
        </p:nvSpPr>
        <p:spPr>
          <a:xfrm>
            <a:off x="457200" y="687966"/>
            <a:ext cx="8229600" cy="5789034"/>
          </a:xfrm>
          <a:solidFill>
            <a:srgbClr val="FFFFFF"/>
          </a:solidFill>
        </p:spPr>
        <p:txBody>
          <a:bodyPr/>
          <a:lstStyle/>
          <a:p>
            <a:pPr marL="0" indent="0" algn="ctr" eaLnBrk="1" hangingPunct="1">
              <a:lnSpc>
                <a:spcPct val="80000"/>
              </a:lnSpc>
              <a:spcBef>
                <a:spcPct val="0"/>
              </a:spcBef>
              <a:spcAft>
                <a:spcPts val="1200"/>
              </a:spcAft>
              <a:buNone/>
              <a:defRPr/>
            </a:pPr>
            <a:r>
              <a:rPr lang="en-US" sz="2200" b="1" u="sng" dirty="0">
                <a:latin typeface="Arial" panose="020B0604020202020204" pitchFamily="34" charset="0"/>
                <a:cs typeface="Arial" panose="020B0604020202020204" pitchFamily="34" charset="0"/>
              </a:rPr>
              <a:t>The “Dirty Dozen</a:t>
            </a:r>
            <a:r>
              <a:rPr lang="en-US" sz="2200" b="1" u="sng" dirty="0" smtClean="0">
                <a:latin typeface="Arial" panose="020B0604020202020204" pitchFamily="34" charset="0"/>
                <a:cs typeface="Arial" panose="020B0604020202020204" pitchFamily="34" charset="0"/>
              </a:rPr>
              <a:t>”</a:t>
            </a:r>
            <a:endParaRPr lang="en-US" sz="2200" dirty="0" smtClean="0">
              <a:latin typeface="Arial" panose="020B0604020202020204" pitchFamily="34" charset="0"/>
              <a:cs typeface="Arial" panose="020B0604020202020204" pitchFamily="34" charset="0"/>
            </a:endParaRPr>
          </a:p>
          <a:p>
            <a:pPr marL="0" indent="0" eaLnBrk="1" hangingPunct="1">
              <a:lnSpc>
                <a:spcPct val="80000"/>
              </a:lnSpc>
              <a:spcBef>
                <a:spcPct val="0"/>
              </a:spcBef>
              <a:spcAft>
                <a:spcPts val="1200"/>
              </a:spcAft>
              <a:buNone/>
              <a:defRPr/>
            </a:pPr>
            <a:endParaRPr lang="en-US" sz="2200" dirty="0" smtClean="0">
              <a:latin typeface="Arial" panose="020B0604020202020204" pitchFamily="34" charset="0"/>
              <a:cs typeface="Arial" panose="020B0604020202020204" pitchFamily="34" charset="0"/>
            </a:endParaRPr>
          </a:p>
          <a:p>
            <a:pPr marL="0" indent="0" eaLnBrk="1" hangingPunct="1">
              <a:lnSpc>
                <a:spcPct val="80000"/>
              </a:lnSpc>
              <a:spcBef>
                <a:spcPct val="0"/>
              </a:spcBef>
              <a:spcAft>
                <a:spcPts val="1200"/>
              </a:spcAft>
              <a:buNone/>
              <a:defRPr/>
            </a:pPr>
            <a:endParaRPr lang="en-US" sz="2200" dirty="0">
              <a:latin typeface="Arial" panose="020B0604020202020204" pitchFamily="34" charset="0"/>
              <a:cs typeface="Arial" panose="020B0604020202020204" pitchFamily="34" charset="0"/>
            </a:endParaRPr>
          </a:p>
          <a:p>
            <a:pPr marL="0" indent="0" eaLnBrk="1" hangingPunct="1">
              <a:lnSpc>
                <a:spcPct val="80000"/>
              </a:lnSpc>
              <a:spcBef>
                <a:spcPct val="0"/>
              </a:spcBef>
              <a:spcAft>
                <a:spcPts val="1200"/>
              </a:spcAft>
              <a:buNone/>
              <a:defRPr/>
            </a:pPr>
            <a:endParaRPr lang="en-US" sz="2200" dirty="0" smtClean="0">
              <a:latin typeface="Arial" panose="020B0604020202020204" pitchFamily="34" charset="0"/>
              <a:cs typeface="Arial" panose="020B0604020202020204" pitchFamily="34" charset="0"/>
            </a:endParaRPr>
          </a:p>
          <a:p>
            <a:pPr marL="0" indent="0" eaLnBrk="1" hangingPunct="1">
              <a:lnSpc>
                <a:spcPct val="80000"/>
              </a:lnSpc>
              <a:spcBef>
                <a:spcPct val="0"/>
              </a:spcBef>
              <a:spcAft>
                <a:spcPts val="1200"/>
              </a:spcAft>
              <a:buNone/>
              <a:defRPr/>
            </a:pPr>
            <a:endParaRPr lang="en-US" sz="2200" dirty="0">
              <a:latin typeface="Arial" panose="020B0604020202020204" pitchFamily="34" charset="0"/>
              <a:cs typeface="Arial" panose="020B0604020202020204" pitchFamily="34" charset="0"/>
            </a:endParaRPr>
          </a:p>
          <a:p>
            <a:pPr marL="0" indent="0" eaLnBrk="1" hangingPunct="1">
              <a:lnSpc>
                <a:spcPct val="80000"/>
              </a:lnSpc>
              <a:spcBef>
                <a:spcPct val="0"/>
              </a:spcBef>
              <a:spcAft>
                <a:spcPts val="1200"/>
              </a:spcAft>
              <a:buNone/>
              <a:defRPr/>
            </a:pPr>
            <a:endParaRPr lang="en-US" sz="2200" dirty="0" smtClean="0">
              <a:latin typeface="Arial" panose="020B0604020202020204" pitchFamily="34" charset="0"/>
              <a:cs typeface="Arial" panose="020B0604020202020204" pitchFamily="34" charset="0"/>
            </a:endParaRPr>
          </a:p>
          <a:p>
            <a:pPr marL="0" indent="0" eaLnBrk="1" hangingPunct="1">
              <a:lnSpc>
                <a:spcPct val="80000"/>
              </a:lnSpc>
              <a:spcBef>
                <a:spcPct val="0"/>
              </a:spcBef>
              <a:spcAft>
                <a:spcPts val="1200"/>
              </a:spcAft>
              <a:buNone/>
              <a:defRPr/>
            </a:pPr>
            <a:endParaRPr lang="en-US" sz="2200" dirty="0">
              <a:latin typeface="Arial" panose="020B0604020202020204" pitchFamily="34" charset="0"/>
              <a:cs typeface="Arial" panose="020B0604020202020204" pitchFamily="34" charset="0"/>
            </a:endParaRPr>
          </a:p>
          <a:p>
            <a:pPr marL="0" indent="0" eaLnBrk="1" hangingPunct="1">
              <a:lnSpc>
                <a:spcPct val="80000"/>
              </a:lnSpc>
              <a:spcBef>
                <a:spcPct val="0"/>
              </a:spcBef>
              <a:spcAft>
                <a:spcPts val="1200"/>
              </a:spcAft>
              <a:buNone/>
              <a:defRPr/>
            </a:pPr>
            <a:endParaRPr lang="en-US" sz="2200" dirty="0" smtClean="0">
              <a:latin typeface="Arial" panose="020B0604020202020204" pitchFamily="34" charset="0"/>
              <a:cs typeface="Arial" panose="020B0604020202020204" pitchFamily="34" charset="0"/>
            </a:endParaRPr>
          </a:p>
          <a:p>
            <a:pPr marL="457200" indent="-457200" eaLnBrk="1" hangingPunct="1">
              <a:lnSpc>
                <a:spcPct val="80000"/>
              </a:lnSpc>
              <a:spcBef>
                <a:spcPts val="1200"/>
              </a:spcBef>
              <a:spcAft>
                <a:spcPts val="1200"/>
              </a:spcAft>
              <a:defRPr/>
            </a:pPr>
            <a:r>
              <a:rPr lang="en-US" sz="2200" dirty="0" smtClean="0">
                <a:latin typeface="Arial" panose="020B0604020202020204" pitchFamily="34" charset="0"/>
                <a:cs typeface="Arial" panose="020B0604020202020204" pitchFamily="34" charset="0"/>
              </a:rPr>
              <a:t>The </a:t>
            </a:r>
            <a:r>
              <a:rPr lang="en-US" sz="2200" dirty="0">
                <a:latin typeface="Arial" panose="020B0604020202020204" pitchFamily="34" charset="0"/>
                <a:cs typeface="Arial" panose="020B0604020202020204" pitchFamily="34" charset="0"/>
              </a:rPr>
              <a:t>chemicals listed must be included in the text of the warning, “</a:t>
            </a:r>
            <a:r>
              <a:rPr lang="en-US" sz="2200" u="sng" dirty="0">
                <a:latin typeface="Arial" panose="020B0604020202020204" pitchFamily="34" charset="0"/>
                <a:cs typeface="Arial" panose="020B0604020202020204" pitchFamily="34" charset="0"/>
              </a:rPr>
              <a:t>to the extent that an exposure to that chemical is reasonably calculated to occur at a level that requires a warning</a:t>
            </a:r>
            <a:r>
              <a:rPr lang="en-US" sz="2200" dirty="0">
                <a:latin typeface="Arial" panose="020B0604020202020204" pitchFamily="34" charset="0"/>
                <a:cs typeface="Arial" panose="020B0604020202020204" pitchFamily="34" charset="0"/>
              </a:rPr>
              <a:t>.”</a:t>
            </a:r>
          </a:p>
          <a:p>
            <a:pPr marL="457200" indent="-457200" eaLnBrk="1" hangingPunct="1">
              <a:lnSpc>
                <a:spcPct val="80000"/>
              </a:lnSpc>
              <a:spcBef>
                <a:spcPct val="0"/>
              </a:spcBef>
              <a:spcAft>
                <a:spcPts val="1200"/>
              </a:spcAft>
              <a:defRPr/>
            </a:pPr>
            <a:r>
              <a:rPr lang="en-US" sz="2200" b="1" u="sng" dirty="0">
                <a:latin typeface="Arial" panose="020B0604020202020204" pitchFamily="34" charset="0"/>
                <a:cs typeface="Arial" panose="020B0604020202020204" pitchFamily="34" charset="0"/>
              </a:rPr>
              <a:t>EXCEPTION</a:t>
            </a:r>
            <a:r>
              <a:rPr lang="en-US" sz="2200" dirty="0">
                <a:latin typeface="Arial" panose="020B0604020202020204" pitchFamily="34" charset="0"/>
                <a:cs typeface="Arial" panose="020B0604020202020204" pitchFamily="34" charset="0"/>
              </a:rPr>
              <a:t>:  For product exposure warnings, the chemicals need not be included in the warnings of </a:t>
            </a:r>
            <a:r>
              <a:rPr lang="en-US" sz="2200" u="sng" dirty="0">
                <a:latin typeface="Arial" panose="020B0604020202020204" pitchFamily="34" charset="0"/>
                <a:cs typeface="Arial" panose="020B0604020202020204" pitchFamily="34" charset="0"/>
              </a:rPr>
              <a:t>on-product labels</a:t>
            </a:r>
          </a:p>
          <a:p>
            <a:pPr marL="457200" indent="-457200" eaLnBrk="1" hangingPunct="1">
              <a:lnSpc>
                <a:spcPct val="80000"/>
              </a:lnSpc>
              <a:spcBef>
                <a:spcPct val="0"/>
              </a:spcBef>
              <a:spcAft>
                <a:spcPts val="1200"/>
              </a:spcAft>
              <a:defRPr/>
            </a:pPr>
            <a:r>
              <a:rPr lang="en-US" sz="2200" dirty="0">
                <a:latin typeface="Arial" panose="020B0604020202020204" pitchFamily="34" charset="0"/>
                <a:cs typeface="Arial" panose="020B0604020202020204" pitchFamily="34" charset="0"/>
              </a:rPr>
              <a:t>The list is likely to grow over time.</a:t>
            </a:r>
          </a:p>
          <a:p>
            <a:pPr marL="0" indent="0" eaLnBrk="1" hangingPunct="1">
              <a:lnSpc>
                <a:spcPct val="80000"/>
              </a:lnSpc>
              <a:spcBef>
                <a:spcPct val="0"/>
              </a:spcBef>
              <a:spcAft>
                <a:spcPts val="1200"/>
              </a:spcAft>
              <a:buNone/>
              <a:defRPr/>
            </a:pPr>
            <a:endParaRPr lang="en-US" sz="2200" dirty="0" smtClean="0">
              <a:latin typeface="Arial" panose="020B0604020202020204" pitchFamily="34" charset="0"/>
              <a:cs typeface="Arial" panose="020B0604020202020204" pitchFamily="34" charset="0"/>
            </a:endParaRPr>
          </a:p>
        </p:txBody>
      </p:sp>
      <p:sp>
        <p:nvSpPr>
          <p:cNvPr id="6150" name="Rectangle 6"/>
          <p:cNvSpPr>
            <a:spLocks noChangeArrowheads="1"/>
          </p:cNvSpPr>
          <p:nvPr/>
        </p:nvSpPr>
        <p:spPr bwMode="auto">
          <a:xfrm>
            <a:off x="3505200" y="0"/>
            <a:ext cx="5638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2000" b="1" dirty="0">
              <a:solidFill>
                <a:schemeClr val="bg1"/>
              </a:solidFill>
              <a:latin typeface="Arial" panose="020B0604020202020204" pitchFamily="34" charset="0"/>
            </a:endParaRPr>
          </a:p>
        </p:txBody>
      </p:sp>
      <p:sp>
        <p:nvSpPr>
          <p:cNvPr id="6151"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AD84C7B-B39C-4AB7-B1A4-7C4CBDD4E532}" type="slidenum">
              <a:rPr lang="en-US" altLang="en-US" sz="1200">
                <a:solidFill>
                  <a:srgbClr val="898989"/>
                </a:solidFill>
                <a:latin typeface="Times New Roman" panose="02020603050405020304" pitchFamily="18" charset="0"/>
              </a:rPr>
              <a:pPr>
                <a:spcBef>
                  <a:spcPct val="0"/>
                </a:spcBef>
                <a:buFontTx/>
                <a:buNone/>
              </a:pPr>
              <a:t>14</a:t>
            </a:fld>
            <a:endParaRPr lang="en-US" altLang="en-US" sz="1200" dirty="0">
              <a:solidFill>
                <a:srgbClr val="898989"/>
              </a:solidFill>
              <a:latin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10204204"/>
              </p:ext>
            </p:extLst>
          </p:nvPr>
        </p:nvGraphicFramePr>
        <p:xfrm>
          <a:off x="685800" y="1066800"/>
          <a:ext cx="7772400" cy="3200400"/>
        </p:xfrm>
        <a:graphic>
          <a:graphicData uri="http://schemas.openxmlformats.org/drawingml/2006/table">
            <a:tbl>
              <a:tblPr firstRow="1" bandRow="1">
                <a:tableStyleId>{5C22544A-7EE6-4342-B048-85BDC9FD1C3A}</a:tableStyleId>
              </a:tblPr>
              <a:tblGrid>
                <a:gridCol w="3886200"/>
                <a:gridCol w="3886200"/>
              </a:tblGrid>
              <a:tr h="155430">
                <a:tc>
                  <a:txBody>
                    <a:bodyPr/>
                    <a:lstStyle/>
                    <a:p>
                      <a:pPr marL="457200" indent="-457200">
                        <a:spcAft>
                          <a:spcPts val="1200"/>
                        </a:spcAft>
                        <a:buFont typeface="Arial" panose="020B0604020202020204" pitchFamily="34" charset="0"/>
                        <a:buChar char="•"/>
                      </a:pPr>
                      <a:r>
                        <a:rPr lang="en-US" sz="2200" dirty="0" smtClean="0">
                          <a:solidFill>
                            <a:schemeClr val="tx1"/>
                          </a:solidFill>
                          <a:latin typeface="Arial" panose="020B0604020202020204" pitchFamily="34" charset="0"/>
                          <a:cs typeface="Arial" panose="020B0604020202020204" pitchFamily="34" charset="0"/>
                        </a:rPr>
                        <a:t>Acrylamide</a:t>
                      </a:r>
                    </a:p>
                    <a:p>
                      <a:pPr marL="457200" indent="-457200">
                        <a:spcAft>
                          <a:spcPts val="1200"/>
                        </a:spcAft>
                        <a:buFont typeface="Arial" panose="020B0604020202020204" pitchFamily="34" charset="0"/>
                        <a:buChar char="•"/>
                      </a:pPr>
                      <a:r>
                        <a:rPr lang="en-US" sz="2200" dirty="0" smtClean="0">
                          <a:solidFill>
                            <a:schemeClr val="tx1"/>
                          </a:solidFill>
                          <a:latin typeface="Arial" panose="020B0604020202020204" pitchFamily="34" charset="0"/>
                          <a:cs typeface="Arial" panose="020B0604020202020204" pitchFamily="34" charset="0"/>
                        </a:rPr>
                        <a:t>Arsenic</a:t>
                      </a:r>
                    </a:p>
                    <a:p>
                      <a:pPr marL="457200" indent="-457200">
                        <a:spcAft>
                          <a:spcPts val="1200"/>
                        </a:spcAft>
                        <a:buFont typeface="Arial" panose="020B0604020202020204" pitchFamily="34" charset="0"/>
                        <a:buChar char="•"/>
                      </a:pPr>
                      <a:r>
                        <a:rPr lang="en-US" sz="2200" dirty="0" smtClean="0">
                          <a:solidFill>
                            <a:schemeClr val="tx1"/>
                          </a:solidFill>
                          <a:latin typeface="Arial" panose="020B0604020202020204" pitchFamily="34" charset="0"/>
                          <a:cs typeface="Arial" panose="020B0604020202020204" pitchFamily="34" charset="0"/>
                        </a:rPr>
                        <a:t>Benzene</a:t>
                      </a:r>
                    </a:p>
                    <a:p>
                      <a:pPr marL="457200" indent="-457200">
                        <a:spcAft>
                          <a:spcPts val="1200"/>
                        </a:spcAft>
                        <a:buFont typeface="Arial" panose="020B0604020202020204" pitchFamily="34" charset="0"/>
                        <a:buChar char="•"/>
                      </a:pPr>
                      <a:r>
                        <a:rPr lang="en-US" sz="2200" dirty="0" smtClean="0">
                          <a:solidFill>
                            <a:schemeClr val="tx1"/>
                          </a:solidFill>
                          <a:latin typeface="Arial" panose="020B0604020202020204" pitchFamily="34" charset="0"/>
                          <a:cs typeface="Arial" panose="020B0604020202020204" pitchFamily="34" charset="0"/>
                        </a:rPr>
                        <a:t>Cadmium</a:t>
                      </a:r>
                    </a:p>
                    <a:p>
                      <a:pPr marL="457200" indent="-457200">
                        <a:spcAft>
                          <a:spcPts val="1200"/>
                        </a:spcAft>
                        <a:buFont typeface="Arial" panose="020B0604020202020204" pitchFamily="34" charset="0"/>
                        <a:buChar char="•"/>
                      </a:pPr>
                      <a:r>
                        <a:rPr lang="en-US" sz="2200" dirty="0" smtClean="0">
                          <a:solidFill>
                            <a:schemeClr val="tx1"/>
                          </a:solidFill>
                          <a:latin typeface="Arial" panose="020B0604020202020204" pitchFamily="34" charset="0"/>
                          <a:cs typeface="Arial" panose="020B0604020202020204" pitchFamily="34" charset="0"/>
                        </a:rPr>
                        <a:t>Carbon Monoxide</a:t>
                      </a:r>
                    </a:p>
                    <a:p>
                      <a:pPr marL="457200" indent="-457200">
                        <a:spcAft>
                          <a:spcPts val="0"/>
                        </a:spcAft>
                        <a:buFont typeface="Arial" panose="020B0604020202020204" pitchFamily="34" charset="0"/>
                        <a:buChar char="•"/>
                      </a:pPr>
                      <a:r>
                        <a:rPr lang="en-US" sz="2200" dirty="0" smtClean="0">
                          <a:solidFill>
                            <a:schemeClr val="tx1"/>
                          </a:solidFill>
                          <a:latin typeface="Arial" panose="020B0604020202020204" pitchFamily="34" charset="0"/>
                          <a:cs typeface="Arial" panose="020B0604020202020204" pitchFamily="34" charset="0"/>
                        </a:rPr>
                        <a:t>Chlorinated </a:t>
                      </a:r>
                      <a:r>
                        <a:rPr lang="en-US" sz="2200" dirty="0" err="1" smtClean="0">
                          <a:solidFill>
                            <a:schemeClr val="tx1"/>
                          </a:solidFill>
                          <a:latin typeface="Arial" panose="020B0604020202020204" pitchFamily="34" charset="0"/>
                          <a:cs typeface="Arial" panose="020B0604020202020204" pitchFamily="34" charset="0"/>
                        </a:rPr>
                        <a:t>Tris</a:t>
                      </a:r>
                      <a:endParaRPr lang="en-US" sz="2200" dirty="0">
                        <a:solidFill>
                          <a:schemeClr val="tx1"/>
                        </a:solidFill>
                        <a:latin typeface="Arial" panose="020B0604020202020204" pitchFamily="34" charset="0"/>
                        <a:cs typeface="Arial" panose="020B0604020202020204" pitchFamily="34" charset="0"/>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spcAft>
                          <a:spcPts val="1200"/>
                        </a:spcAft>
                        <a:buFont typeface="Arial" panose="020B0604020202020204" pitchFamily="34" charset="0"/>
                        <a:buChar char="•"/>
                      </a:pPr>
                      <a:r>
                        <a:rPr lang="en-US" sz="2200" dirty="0" smtClean="0">
                          <a:solidFill>
                            <a:schemeClr val="tx1"/>
                          </a:solidFill>
                          <a:latin typeface="Arial" panose="020B0604020202020204" pitchFamily="34" charset="0"/>
                          <a:cs typeface="Arial" panose="020B0604020202020204" pitchFamily="34" charset="0"/>
                        </a:rPr>
                        <a:t>Formaldehyde</a:t>
                      </a:r>
                    </a:p>
                    <a:p>
                      <a:pPr marL="457200" indent="-457200">
                        <a:spcAft>
                          <a:spcPts val="1200"/>
                        </a:spcAft>
                        <a:buFont typeface="Arial" panose="020B0604020202020204" pitchFamily="34" charset="0"/>
                        <a:buChar char="•"/>
                      </a:pPr>
                      <a:r>
                        <a:rPr lang="en-US" sz="2200" dirty="0" smtClean="0">
                          <a:solidFill>
                            <a:schemeClr val="tx1"/>
                          </a:solidFill>
                          <a:latin typeface="Arial" panose="020B0604020202020204" pitchFamily="34" charset="0"/>
                          <a:cs typeface="Arial" panose="020B0604020202020204" pitchFamily="34" charset="0"/>
                        </a:rPr>
                        <a:t>Hexavalent</a:t>
                      </a:r>
                      <a:r>
                        <a:rPr lang="en-US" sz="2200" baseline="0" dirty="0" smtClean="0">
                          <a:solidFill>
                            <a:schemeClr val="tx1"/>
                          </a:solidFill>
                          <a:latin typeface="Arial" panose="020B0604020202020204" pitchFamily="34" charset="0"/>
                          <a:cs typeface="Arial" panose="020B0604020202020204" pitchFamily="34" charset="0"/>
                        </a:rPr>
                        <a:t> Chromium</a:t>
                      </a:r>
                      <a:endParaRPr lang="en-US" sz="2200" dirty="0" smtClean="0">
                        <a:solidFill>
                          <a:schemeClr val="tx1"/>
                        </a:solidFill>
                        <a:latin typeface="Arial" panose="020B0604020202020204" pitchFamily="34" charset="0"/>
                        <a:cs typeface="Arial" panose="020B0604020202020204" pitchFamily="34" charset="0"/>
                      </a:endParaRPr>
                    </a:p>
                    <a:p>
                      <a:pPr marL="457200" indent="-457200">
                        <a:spcAft>
                          <a:spcPts val="1200"/>
                        </a:spcAft>
                        <a:buFont typeface="Arial" panose="020B0604020202020204" pitchFamily="34" charset="0"/>
                        <a:buChar char="•"/>
                      </a:pPr>
                      <a:r>
                        <a:rPr lang="en-US" sz="2200" dirty="0" smtClean="0">
                          <a:solidFill>
                            <a:schemeClr val="tx1"/>
                          </a:solidFill>
                          <a:latin typeface="Arial" panose="020B0604020202020204" pitchFamily="34" charset="0"/>
                          <a:cs typeface="Arial" panose="020B0604020202020204" pitchFamily="34" charset="0"/>
                        </a:rPr>
                        <a:t>Lead</a:t>
                      </a:r>
                    </a:p>
                    <a:p>
                      <a:pPr marL="457200" indent="-457200">
                        <a:spcAft>
                          <a:spcPts val="1200"/>
                        </a:spcAft>
                        <a:buFont typeface="Arial" panose="020B0604020202020204" pitchFamily="34" charset="0"/>
                        <a:buChar char="•"/>
                      </a:pPr>
                      <a:r>
                        <a:rPr lang="en-US" sz="2200" dirty="0" smtClean="0">
                          <a:solidFill>
                            <a:schemeClr val="tx1"/>
                          </a:solidFill>
                          <a:latin typeface="Arial" panose="020B0604020202020204" pitchFamily="34" charset="0"/>
                          <a:cs typeface="Arial" panose="020B0604020202020204" pitchFamily="34" charset="0"/>
                        </a:rPr>
                        <a:t>Mercury</a:t>
                      </a:r>
                    </a:p>
                    <a:p>
                      <a:pPr marL="457200" indent="-457200">
                        <a:spcAft>
                          <a:spcPts val="1200"/>
                        </a:spcAft>
                        <a:buFont typeface="Arial" panose="020B0604020202020204" pitchFamily="34" charset="0"/>
                        <a:buChar char="•"/>
                      </a:pPr>
                      <a:r>
                        <a:rPr lang="en-US" sz="2200" dirty="0" smtClean="0">
                          <a:solidFill>
                            <a:schemeClr val="tx1"/>
                          </a:solidFill>
                          <a:latin typeface="Arial" panose="020B0604020202020204" pitchFamily="34" charset="0"/>
                          <a:cs typeface="Arial" panose="020B0604020202020204" pitchFamily="34" charset="0"/>
                        </a:rPr>
                        <a:t>Methylene</a:t>
                      </a:r>
                      <a:r>
                        <a:rPr lang="en-US" sz="2200" baseline="0" dirty="0" smtClean="0">
                          <a:solidFill>
                            <a:schemeClr val="tx1"/>
                          </a:solidFill>
                          <a:latin typeface="Arial" panose="020B0604020202020204" pitchFamily="34" charset="0"/>
                          <a:cs typeface="Arial" panose="020B0604020202020204" pitchFamily="34" charset="0"/>
                        </a:rPr>
                        <a:t> Chloride</a:t>
                      </a:r>
                      <a:r>
                        <a:rPr lang="en-US" sz="2200" dirty="0" smtClean="0">
                          <a:solidFill>
                            <a:schemeClr val="tx1"/>
                          </a:solidFill>
                          <a:latin typeface="Arial" panose="020B0604020202020204" pitchFamily="34" charset="0"/>
                          <a:cs typeface="Arial" panose="020B0604020202020204" pitchFamily="34" charset="0"/>
                        </a:rPr>
                        <a:t> </a:t>
                      </a:r>
                    </a:p>
                    <a:p>
                      <a:pPr marL="457200" indent="-457200">
                        <a:spcAft>
                          <a:spcPts val="0"/>
                        </a:spcAft>
                        <a:buFont typeface="Arial" panose="020B0604020202020204" pitchFamily="34" charset="0"/>
                        <a:buChar char="•"/>
                      </a:pPr>
                      <a:r>
                        <a:rPr lang="en-US" sz="2200" dirty="0" smtClean="0">
                          <a:solidFill>
                            <a:schemeClr val="tx1"/>
                          </a:solidFill>
                          <a:latin typeface="Arial" panose="020B0604020202020204" pitchFamily="34" charset="0"/>
                          <a:cs typeface="Arial" panose="020B0604020202020204" pitchFamily="34" charset="0"/>
                        </a:rPr>
                        <a:t>Phthalate[s]</a:t>
                      </a:r>
                    </a:p>
                    <a:p>
                      <a:pPr marL="457200" indent="-457200">
                        <a:buFont typeface="Arial" panose="020B0604020202020204" pitchFamily="34" charset="0"/>
                        <a:buChar char="•"/>
                      </a:pPr>
                      <a:endParaRPr lang="en-US" sz="2200" dirty="0">
                        <a:solidFill>
                          <a:schemeClr val="tx1"/>
                        </a:solidFill>
                        <a:latin typeface="Arial" panose="020B0604020202020204" pitchFamily="34" charset="0"/>
                        <a:cs typeface="Arial" panose="020B0604020202020204" pitchFamily="34" charset="0"/>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50857856"/>
      </p:ext>
    </p:extLst>
  </p:cSld>
  <p:clrMapOvr>
    <a:masterClrMapping/>
  </p:clrMapOvr>
  <p:transition spd="med">
    <p:zoom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400" dirty="0">
              <a:latin typeface="Arial" panose="020B0604020202020204" pitchFamily="34" charset="0"/>
            </a:endParaRPr>
          </a:p>
        </p:txBody>
      </p:sp>
      <p:sp>
        <p:nvSpPr>
          <p:cNvPr id="6147"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a:latin typeface="Arial" panose="020B0604020202020204" pitchFamily="34" charset="0"/>
            </a:endParaRPr>
          </a:p>
        </p:txBody>
      </p:sp>
      <p:sp>
        <p:nvSpPr>
          <p:cNvPr id="603140" name="Rectangle 4"/>
          <p:cNvSpPr>
            <a:spLocks noGrp="1" noChangeArrowheads="1"/>
          </p:cNvSpPr>
          <p:nvPr>
            <p:ph type="title" idx="4294967295"/>
          </p:nvPr>
        </p:nvSpPr>
        <p:spPr>
          <a:xfrm>
            <a:off x="457200" y="228600"/>
            <a:ext cx="8229600" cy="503238"/>
          </a:xfrm>
        </p:spPr>
        <p:txBody>
          <a:bodyPr anchor="t">
            <a:normAutofit fontScale="90000"/>
          </a:bodyPr>
          <a:lstStyle/>
          <a:p>
            <a:pPr eaLnBrk="1" hangingPunct="1">
              <a:defRPr/>
            </a:pPr>
            <a:r>
              <a:rPr lang="en-US" sz="2900" b="1" dirty="0" smtClean="0">
                <a:solidFill>
                  <a:srgbClr val="C00000"/>
                </a:solidFill>
                <a:latin typeface="Arial" charset="0"/>
              </a:rPr>
              <a:t>Prop 65</a:t>
            </a:r>
          </a:p>
        </p:txBody>
      </p:sp>
      <p:sp>
        <p:nvSpPr>
          <p:cNvPr id="6149" name="Rectangle 3"/>
          <p:cNvSpPr>
            <a:spLocks noGrp="1" noChangeArrowheads="1"/>
          </p:cNvSpPr>
          <p:nvPr>
            <p:ph idx="4294967295"/>
          </p:nvPr>
        </p:nvSpPr>
        <p:spPr>
          <a:xfrm>
            <a:off x="457200" y="842963"/>
            <a:ext cx="8229600" cy="5402262"/>
          </a:xfrm>
          <a:solidFill>
            <a:srgbClr val="FFFFFF"/>
          </a:solidFill>
        </p:spPr>
        <p:txBody>
          <a:bodyPr/>
          <a:lstStyle/>
          <a:p>
            <a:pPr marL="0" indent="0" algn="ctr" eaLnBrk="1" hangingPunct="1">
              <a:lnSpc>
                <a:spcPct val="80000"/>
              </a:lnSpc>
              <a:spcBef>
                <a:spcPct val="0"/>
              </a:spcBef>
              <a:spcAft>
                <a:spcPts val="1200"/>
              </a:spcAft>
              <a:buNone/>
              <a:defRPr/>
            </a:pPr>
            <a:r>
              <a:rPr lang="en-US" sz="2200" b="1" u="sng" dirty="0" smtClean="0">
                <a:latin typeface="Arial" panose="020B0604020202020204" pitchFamily="34" charset="0"/>
                <a:cs typeface="Arial" panose="020B0604020202020204" pitchFamily="34" charset="0"/>
              </a:rPr>
              <a:t>Increased Emphasis on Manufacturers</a:t>
            </a:r>
            <a:endParaRPr lang="en-US" sz="2200" b="1" dirty="0" smtClean="0">
              <a:latin typeface="Arial" panose="020B0604020202020204" pitchFamily="34" charset="0"/>
              <a:cs typeface="Arial" panose="020B0604020202020204" pitchFamily="34" charset="0"/>
            </a:endParaRPr>
          </a:p>
          <a:p>
            <a:pPr marL="457200" indent="-457200" eaLnBrk="1" hangingPunct="1">
              <a:lnSpc>
                <a:spcPct val="80000"/>
              </a:lnSpc>
              <a:spcBef>
                <a:spcPct val="0"/>
              </a:spcBef>
              <a:spcAft>
                <a:spcPts val="1200"/>
              </a:spcAft>
              <a:defRPr/>
            </a:pPr>
            <a:r>
              <a:rPr lang="en-US" sz="2200" dirty="0" smtClean="0">
                <a:latin typeface="Arial" panose="020B0604020202020204" pitchFamily="34" charset="0"/>
                <a:cs typeface="Arial" panose="020B0604020202020204" pitchFamily="34" charset="0"/>
              </a:rPr>
              <a:t>The proposed regulations contain a series of provisions intended to transfer warning obligations (and liabilities) from retailers to manufacturers (includes distributors, packagers, importers)</a:t>
            </a:r>
          </a:p>
          <a:p>
            <a:pPr marL="457200" indent="-457200" eaLnBrk="1" hangingPunct="1">
              <a:lnSpc>
                <a:spcPct val="80000"/>
              </a:lnSpc>
              <a:spcBef>
                <a:spcPct val="0"/>
              </a:spcBef>
              <a:spcAft>
                <a:spcPts val="1200"/>
              </a:spcAft>
              <a:defRPr/>
            </a:pPr>
            <a:r>
              <a:rPr lang="en-US" sz="2200" dirty="0" smtClean="0">
                <a:latin typeface="Arial" panose="020B0604020202020204" pitchFamily="34" charset="0"/>
                <a:cs typeface="Arial" panose="020B0604020202020204" pitchFamily="34" charset="0"/>
              </a:rPr>
              <a:t>The stated objective is to relieve burdens on retailers, </a:t>
            </a:r>
            <a:r>
              <a:rPr lang="en-US" sz="2200" u="sng" dirty="0" smtClean="0">
                <a:latin typeface="Arial" panose="020B0604020202020204" pitchFamily="34" charset="0"/>
                <a:cs typeface="Arial" panose="020B0604020202020204" pitchFamily="34" charset="0"/>
              </a:rPr>
              <a:t>including the need to defend against Prop 65’s “bounty hunter” provisions permitting (and remunerating) private enforcement of Prop 65 warning requirements</a:t>
            </a:r>
          </a:p>
          <a:p>
            <a:pPr marL="457200" indent="-457200" eaLnBrk="1" hangingPunct="1">
              <a:lnSpc>
                <a:spcPct val="80000"/>
              </a:lnSpc>
              <a:spcBef>
                <a:spcPct val="0"/>
              </a:spcBef>
              <a:spcAft>
                <a:spcPts val="1200"/>
              </a:spcAft>
              <a:defRPr/>
            </a:pPr>
            <a:r>
              <a:rPr lang="en-US" sz="2200" dirty="0" smtClean="0">
                <a:latin typeface="Arial" panose="020B0604020202020204" pitchFamily="34" charset="0"/>
                <a:cs typeface="Arial" panose="020B0604020202020204" pitchFamily="34" charset="0"/>
              </a:rPr>
              <a:t>The proposal, OEHHA says, is based on the premise that manufacturers have “the primary responsibility” for warnings</a:t>
            </a:r>
          </a:p>
          <a:p>
            <a:pPr marL="457200" indent="-457200" eaLnBrk="1" hangingPunct="1">
              <a:lnSpc>
                <a:spcPct val="80000"/>
              </a:lnSpc>
              <a:spcBef>
                <a:spcPct val="0"/>
              </a:spcBef>
              <a:spcAft>
                <a:spcPts val="1200"/>
              </a:spcAft>
              <a:defRPr/>
            </a:pPr>
            <a:r>
              <a:rPr lang="en-US" sz="2200" dirty="0" smtClean="0">
                <a:latin typeface="Arial" panose="020B0604020202020204" pitchFamily="34" charset="0"/>
                <a:cs typeface="Arial" panose="020B0604020202020204" pitchFamily="34" charset="0"/>
              </a:rPr>
              <a:t>The upshot may be increased bounty hunter litigation against manufacturers.  OEHHA says: </a:t>
            </a:r>
          </a:p>
          <a:p>
            <a:pPr marL="457200" indent="0" eaLnBrk="1" hangingPunct="1">
              <a:lnSpc>
                <a:spcPct val="80000"/>
              </a:lnSpc>
              <a:spcBef>
                <a:spcPct val="0"/>
              </a:spcBef>
              <a:spcAft>
                <a:spcPts val="1200"/>
              </a:spcAft>
              <a:buNone/>
              <a:defRPr/>
            </a:pPr>
            <a:r>
              <a:rPr lang="en-US" sz="2200" dirty="0">
                <a:solidFill>
                  <a:srgbClr val="C00000"/>
                </a:solidFill>
                <a:latin typeface="Arial" panose="020B0604020202020204" pitchFamily="34" charset="0"/>
                <a:cs typeface="Arial" panose="020B0604020202020204" pitchFamily="34" charset="0"/>
              </a:rPr>
              <a:t>For purposes of litigation to enforce the requirements of Proposition 65, when a product is sold without a warning, the enforcing party will generally need to proceed against the manufacturer, producer, packager, importer and/or distributor.</a:t>
            </a:r>
            <a:endParaRPr lang="en-US" sz="2200" dirty="0" smtClean="0">
              <a:solidFill>
                <a:srgbClr val="C00000"/>
              </a:solidFill>
              <a:latin typeface="Arial" panose="020B0604020202020204" pitchFamily="34" charset="0"/>
              <a:cs typeface="Arial" panose="020B0604020202020204" pitchFamily="34" charset="0"/>
            </a:endParaRPr>
          </a:p>
          <a:p>
            <a:pPr marL="457200" indent="-457200" eaLnBrk="1" hangingPunct="1">
              <a:lnSpc>
                <a:spcPct val="80000"/>
              </a:lnSpc>
              <a:spcBef>
                <a:spcPct val="0"/>
              </a:spcBef>
              <a:spcAft>
                <a:spcPts val="1200"/>
              </a:spcAft>
              <a:defRPr/>
            </a:pPr>
            <a:endParaRPr lang="en-US" sz="2200" b="1" u="sng" dirty="0" smtClean="0">
              <a:latin typeface="Arial" panose="020B0604020202020204" pitchFamily="34" charset="0"/>
              <a:cs typeface="Arial" panose="020B0604020202020204" pitchFamily="34" charset="0"/>
            </a:endParaRPr>
          </a:p>
          <a:p>
            <a:pPr marL="0" indent="0" algn="ctr" eaLnBrk="1" hangingPunct="1">
              <a:lnSpc>
                <a:spcPct val="80000"/>
              </a:lnSpc>
              <a:spcBef>
                <a:spcPct val="0"/>
              </a:spcBef>
              <a:spcAft>
                <a:spcPts val="1200"/>
              </a:spcAft>
              <a:buNone/>
              <a:defRPr/>
            </a:pPr>
            <a:endParaRPr lang="en-US" sz="2200" b="1" u="sng" dirty="0">
              <a:latin typeface="Arial" panose="020B0604020202020204" pitchFamily="34" charset="0"/>
              <a:cs typeface="Arial" panose="020B0604020202020204" pitchFamily="34" charset="0"/>
            </a:endParaRPr>
          </a:p>
          <a:p>
            <a:pPr marL="0" indent="0" algn="ctr" eaLnBrk="1" hangingPunct="1">
              <a:lnSpc>
                <a:spcPct val="80000"/>
              </a:lnSpc>
              <a:spcBef>
                <a:spcPct val="0"/>
              </a:spcBef>
              <a:spcAft>
                <a:spcPts val="1200"/>
              </a:spcAft>
              <a:buNone/>
              <a:defRPr/>
            </a:pPr>
            <a:endParaRPr lang="en-US" sz="2200" b="1" u="sng" dirty="0" smtClean="0">
              <a:latin typeface="Arial" panose="020B0604020202020204" pitchFamily="34" charset="0"/>
              <a:cs typeface="Arial" panose="020B0604020202020204" pitchFamily="34" charset="0"/>
            </a:endParaRPr>
          </a:p>
          <a:p>
            <a:pPr marL="0" indent="0" algn="ctr" eaLnBrk="1" hangingPunct="1">
              <a:lnSpc>
                <a:spcPct val="80000"/>
              </a:lnSpc>
              <a:spcBef>
                <a:spcPct val="0"/>
              </a:spcBef>
              <a:spcAft>
                <a:spcPts val="1200"/>
              </a:spcAft>
              <a:buNone/>
              <a:defRPr/>
            </a:pPr>
            <a:endParaRPr lang="en-US" sz="2200" b="1" u="sng" dirty="0">
              <a:latin typeface="Arial" panose="020B0604020202020204" pitchFamily="34" charset="0"/>
              <a:cs typeface="Arial" panose="020B0604020202020204" pitchFamily="34" charset="0"/>
            </a:endParaRPr>
          </a:p>
          <a:p>
            <a:pPr marL="0" indent="0" algn="ctr" eaLnBrk="1" hangingPunct="1">
              <a:lnSpc>
                <a:spcPct val="80000"/>
              </a:lnSpc>
              <a:spcBef>
                <a:spcPct val="0"/>
              </a:spcBef>
              <a:spcAft>
                <a:spcPts val="1200"/>
              </a:spcAft>
              <a:buNone/>
              <a:defRPr/>
            </a:pPr>
            <a:endParaRPr lang="en-US" sz="2200" b="1" u="sng" dirty="0" smtClean="0">
              <a:latin typeface="Arial" panose="020B0604020202020204" pitchFamily="34" charset="0"/>
              <a:cs typeface="Arial" panose="020B0604020202020204" pitchFamily="34" charset="0"/>
            </a:endParaRPr>
          </a:p>
          <a:p>
            <a:pPr marL="0" indent="0" algn="ctr" eaLnBrk="1" hangingPunct="1">
              <a:lnSpc>
                <a:spcPct val="80000"/>
              </a:lnSpc>
              <a:spcBef>
                <a:spcPct val="0"/>
              </a:spcBef>
              <a:spcAft>
                <a:spcPts val="1200"/>
              </a:spcAft>
              <a:buNone/>
              <a:defRPr/>
            </a:pPr>
            <a:endParaRPr lang="en-US" sz="2200" b="1" u="sng" dirty="0">
              <a:latin typeface="Arial" panose="020B0604020202020204" pitchFamily="34" charset="0"/>
              <a:cs typeface="Arial" panose="020B0604020202020204" pitchFamily="34" charset="0"/>
            </a:endParaRPr>
          </a:p>
          <a:p>
            <a:pPr marL="0" indent="0" algn="ctr" eaLnBrk="1" hangingPunct="1">
              <a:lnSpc>
                <a:spcPct val="80000"/>
              </a:lnSpc>
              <a:spcBef>
                <a:spcPct val="0"/>
              </a:spcBef>
              <a:spcAft>
                <a:spcPts val="1200"/>
              </a:spcAft>
              <a:buNone/>
              <a:defRPr/>
            </a:pPr>
            <a:endParaRPr lang="en-US" sz="2200" b="1" u="sng" dirty="0" smtClean="0">
              <a:latin typeface="Arial" panose="020B0604020202020204" pitchFamily="34" charset="0"/>
              <a:cs typeface="Arial" panose="020B0604020202020204" pitchFamily="34" charset="0"/>
            </a:endParaRPr>
          </a:p>
          <a:p>
            <a:pPr marL="0" indent="0" eaLnBrk="1" hangingPunct="1">
              <a:lnSpc>
                <a:spcPct val="80000"/>
              </a:lnSpc>
              <a:spcBef>
                <a:spcPct val="0"/>
              </a:spcBef>
              <a:spcAft>
                <a:spcPts val="1200"/>
              </a:spcAft>
              <a:buNone/>
              <a:defRPr/>
            </a:pPr>
            <a:endParaRPr lang="en-US" sz="2200" b="1" u="sng" dirty="0" smtClean="0">
              <a:latin typeface="Arial" panose="020B0604020202020204" pitchFamily="34" charset="0"/>
              <a:cs typeface="Arial" panose="020B0604020202020204" pitchFamily="34" charset="0"/>
            </a:endParaRPr>
          </a:p>
          <a:p>
            <a:pPr marL="0" indent="0" algn="ctr" eaLnBrk="1" hangingPunct="1">
              <a:lnSpc>
                <a:spcPct val="80000"/>
              </a:lnSpc>
              <a:spcBef>
                <a:spcPct val="0"/>
              </a:spcBef>
              <a:spcAft>
                <a:spcPts val="1200"/>
              </a:spcAft>
              <a:buNone/>
              <a:defRPr/>
            </a:pPr>
            <a:endParaRPr lang="en-US" sz="2200" dirty="0" smtClean="0">
              <a:latin typeface="Arial" panose="020B0604020202020204" pitchFamily="34" charset="0"/>
              <a:cs typeface="Arial" panose="020B0604020202020204" pitchFamily="34" charset="0"/>
            </a:endParaRPr>
          </a:p>
          <a:p>
            <a:pPr marL="0" indent="0" eaLnBrk="1" hangingPunct="1">
              <a:lnSpc>
                <a:spcPct val="80000"/>
              </a:lnSpc>
              <a:spcBef>
                <a:spcPct val="0"/>
              </a:spcBef>
              <a:spcAft>
                <a:spcPts val="1200"/>
              </a:spcAft>
              <a:buNone/>
              <a:defRPr/>
            </a:pPr>
            <a:endParaRPr lang="en-US" sz="2200" dirty="0" smtClean="0">
              <a:latin typeface="Arial" panose="020B0604020202020204" pitchFamily="34" charset="0"/>
              <a:cs typeface="Arial" panose="020B0604020202020204" pitchFamily="34" charset="0"/>
            </a:endParaRPr>
          </a:p>
          <a:p>
            <a:pPr marL="457200" indent="-457200" eaLnBrk="1" hangingPunct="1">
              <a:lnSpc>
                <a:spcPct val="80000"/>
              </a:lnSpc>
              <a:spcBef>
                <a:spcPct val="0"/>
              </a:spcBef>
              <a:spcAft>
                <a:spcPts val="1200"/>
              </a:spcAft>
              <a:buFontTx/>
              <a:buChar char="•"/>
              <a:defRPr/>
            </a:pPr>
            <a:endParaRPr lang="en-US" sz="2200" dirty="0" smtClean="0">
              <a:latin typeface="Arial" panose="020B0604020202020204" pitchFamily="34" charset="0"/>
              <a:cs typeface="Arial" panose="020B0604020202020204" pitchFamily="34" charset="0"/>
            </a:endParaRPr>
          </a:p>
          <a:p>
            <a:pPr marL="0" indent="0" eaLnBrk="1" hangingPunct="1">
              <a:lnSpc>
                <a:spcPct val="80000"/>
              </a:lnSpc>
              <a:spcBef>
                <a:spcPct val="0"/>
              </a:spcBef>
              <a:spcAft>
                <a:spcPts val="1200"/>
              </a:spcAft>
              <a:buNone/>
              <a:defRPr/>
            </a:pPr>
            <a:endParaRPr lang="en-US" sz="2200" dirty="0">
              <a:latin typeface="Arial" panose="020B0604020202020204" pitchFamily="34" charset="0"/>
              <a:cs typeface="Arial" panose="020B0604020202020204" pitchFamily="34" charset="0"/>
            </a:endParaRPr>
          </a:p>
        </p:txBody>
      </p:sp>
      <p:sp>
        <p:nvSpPr>
          <p:cNvPr id="6150" name="Rectangle 6"/>
          <p:cNvSpPr>
            <a:spLocks noChangeArrowheads="1"/>
          </p:cNvSpPr>
          <p:nvPr/>
        </p:nvSpPr>
        <p:spPr bwMode="auto">
          <a:xfrm>
            <a:off x="3505200" y="0"/>
            <a:ext cx="5638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2000" b="1" dirty="0">
              <a:solidFill>
                <a:schemeClr val="bg1"/>
              </a:solidFill>
              <a:latin typeface="Arial" panose="020B0604020202020204" pitchFamily="34" charset="0"/>
            </a:endParaRPr>
          </a:p>
        </p:txBody>
      </p:sp>
      <p:sp>
        <p:nvSpPr>
          <p:cNvPr id="6151"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AD84C7B-B39C-4AB7-B1A4-7C4CBDD4E532}" type="slidenum">
              <a:rPr lang="en-US" altLang="en-US" sz="1200">
                <a:solidFill>
                  <a:srgbClr val="898989"/>
                </a:solidFill>
                <a:latin typeface="Times New Roman" panose="02020603050405020304" pitchFamily="18" charset="0"/>
              </a:rPr>
              <a:pPr>
                <a:spcBef>
                  <a:spcPct val="0"/>
                </a:spcBef>
                <a:buFontTx/>
                <a:buNone/>
              </a:pPr>
              <a:t>15</a:t>
            </a:fld>
            <a:endParaRPr lang="en-US" altLang="en-US" sz="1200" dirty="0">
              <a:solidFill>
                <a:srgbClr val="898989"/>
              </a:solidFill>
              <a:latin typeface="Times New Roman" panose="02020603050405020304" pitchFamily="18" charset="0"/>
            </a:endParaRPr>
          </a:p>
        </p:txBody>
      </p:sp>
    </p:spTree>
    <p:extLst>
      <p:ext uri="{BB962C8B-B14F-4D97-AF65-F5344CB8AC3E}">
        <p14:creationId xmlns:p14="http://schemas.microsoft.com/office/powerpoint/2010/main" val="3318086762"/>
      </p:ext>
    </p:extLst>
  </p:cSld>
  <p:clrMapOvr>
    <a:masterClrMapping/>
  </p:clrMapOvr>
  <p:transition spd="med">
    <p:zoom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400" dirty="0">
              <a:latin typeface="Arial" panose="020B0604020202020204" pitchFamily="34" charset="0"/>
            </a:endParaRPr>
          </a:p>
        </p:txBody>
      </p:sp>
      <p:sp>
        <p:nvSpPr>
          <p:cNvPr id="6147"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a:latin typeface="Arial" panose="020B0604020202020204" pitchFamily="34" charset="0"/>
            </a:endParaRPr>
          </a:p>
        </p:txBody>
      </p:sp>
      <p:sp>
        <p:nvSpPr>
          <p:cNvPr id="603140" name="Rectangle 4"/>
          <p:cNvSpPr>
            <a:spLocks noGrp="1" noChangeArrowheads="1"/>
          </p:cNvSpPr>
          <p:nvPr>
            <p:ph type="title" idx="4294967295"/>
          </p:nvPr>
        </p:nvSpPr>
        <p:spPr>
          <a:xfrm>
            <a:off x="457200" y="228600"/>
            <a:ext cx="8229600" cy="503238"/>
          </a:xfrm>
        </p:spPr>
        <p:txBody>
          <a:bodyPr anchor="t">
            <a:normAutofit fontScale="90000"/>
          </a:bodyPr>
          <a:lstStyle/>
          <a:p>
            <a:pPr eaLnBrk="1" hangingPunct="1">
              <a:defRPr/>
            </a:pPr>
            <a:r>
              <a:rPr lang="en-US" sz="2900" b="1" dirty="0" smtClean="0">
                <a:solidFill>
                  <a:srgbClr val="C00000"/>
                </a:solidFill>
                <a:latin typeface="Arial" charset="0"/>
              </a:rPr>
              <a:t>OSHA Update</a:t>
            </a:r>
          </a:p>
        </p:txBody>
      </p:sp>
      <p:sp>
        <p:nvSpPr>
          <p:cNvPr id="6149" name="Rectangle 3"/>
          <p:cNvSpPr>
            <a:spLocks noGrp="1" noChangeArrowheads="1"/>
          </p:cNvSpPr>
          <p:nvPr>
            <p:ph idx="4294967295"/>
          </p:nvPr>
        </p:nvSpPr>
        <p:spPr>
          <a:xfrm>
            <a:off x="457200" y="762000"/>
            <a:ext cx="8229600" cy="5594350"/>
          </a:xfrm>
          <a:solidFill>
            <a:srgbClr val="FFFFFF"/>
          </a:solidFill>
        </p:spPr>
        <p:txBody>
          <a:bodyPr/>
          <a:lstStyle/>
          <a:p>
            <a:pPr marL="0" indent="0" algn="ctr">
              <a:buNone/>
              <a:defRPr/>
            </a:pPr>
            <a:r>
              <a:rPr lang="en-US" sz="2200" b="1" u="sng" dirty="0" smtClean="0">
                <a:latin typeface="Arial" panose="020B0604020202020204" pitchFamily="34" charset="0"/>
                <a:cs typeface="Arial" panose="020B0604020202020204" pitchFamily="34" charset="0"/>
              </a:rPr>
              <a:t>HazCom</a:t>
            </a:r>
          </a:p>
          <a:p>
            <a:pPr marL="457200" indent="-457200">
              <a:defRPr/>
            </a:pPr>
            <a:r>
              <a:rPr lang="en-US" sz="2200" dirty="0" smtClean="0">
                <a:latin typeface="Arial" panose="020B0604020202020204" pitchFamily="34" charset="0"/>
                <a:cs typeface="Arial" panose="020B0604020202020204" pitchFamily="34" charset="0"/>
              </a:rPr>
              <a:t>In 2012, OSHA substantially revised the standard intended to align it with the </a:t>
            </a:r>
            <a:r>
              <a:rPr lang="en-US" sz="2200" dirty="0">
                <a:latin typeface="Arial" panose="020B0604020202020204" pitchFamily="34" charset="0"/>
                <a:cs typeface="Arial" panose="020B0604020202020204" pitchFamily="34" charset="0"/>
              </a:rPr>
              <a:t>UN’s Globally Harmonized System of Classification and Labeling of Chemicals (GHS</a:t>
            </a:r>
            <a:r>
              <a:rPr lang="en-US" sz="2200" dirty="0" smtClean="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The </a:t>
            </a:r>
            <a:r>
              <a:rPr lang="en-US" sz="2200" dirty="0" smtClean="0">
                <a:latin typeface="Arial" panose="020B0604020202020204" pitchFamily="34" charset="0"/>
                <a:cs typeface="Arial" panose="020B0604020202020204" pitchFamily="34" charset="0"/>
              </a:rPr>
              <a:t>2012 standard’s provisions for SDSs and product labels became effective June 1, 2015 for manufacturers.</a:t>
            </a:r>
          </a:p>
          <a:p>
            <a:pPr marL="457200" indent="-457200">
              <a:defRPr/>
            </a:pPr>
            <a:r>
              <a:rPr lang="en-US" sz="2200" dirty="0" smtClean="0">
                <a:latin typeface="Arial" panose="020B0604020202020204" pitchFamily="34" charset="0"/>
                <a:cs typeface="Arial" panose="020B0604020202020204" pitchFamily="34" charset="0"/>
              </a:rPr>
              <a:t>On July 9, OSHA issued enforcement </a:t>
            </a:r>
            <a:r>
              <a:rPr lang="en-US" sz="2200" dirty="0" smtClean="0">
                <a:latin typeface="Arial" panose="020B0604020202020204" pitchFamily="34" charset="0"/>
                <a:cs typeface="Arial" panose="020B0604020202020204" pitchFamily="34" charset="0"/>
              </a:rPr>
              <a:t>guidelines relating to this deadline</a:t>
            </a:r>
            <a:r>
              <a:rPr lang="en-US" sz="2200" dirty="0" smtClean="0">
                <a:latin typeface="Arial" panose="020B0604020202020204" pitchFamily="34" charset="0"/>
                <a:cs typeface="Arial" panose="020B0604020202020204" pitchFamily="34" charset="0"/>
              </a:rPr>
              <a:t>. This supersedes previous guidance issued February 9 and May 29.</a:t>
            </a:r>
            <a:endParaRPr lang="en-US" sz="2200" dirty="0" smtClean="0">
              <a:latin typeface="Arial" panose="020B0604020202020204" pitchFamily="34" charset="0"/>
              <a:cs typeface="Arial" panose="020B0604020202020204" pitchFamily="34" charset="0"/>
            </a:endParaRPr>
          </a:p>
          <a:p>
            <a:pPr marL="457200" indent="-457200">
              <a:defRPr/>
            </a:pPr>
            <a:r>
              <a:rPr lang="en-US" sz="2200" dirty="0" smtClean="0">
                <a:latin typeface="Arial" panose="020B0604020202020204" pitchFamily="34" charset="0"/>
                <a:cs typeface="Arial" panose="020B0604020202020204" pitchFamily="34" charset="0"/>
              </a:rPr>
              <a:t>The </a:t>
            </a:r>
            <a:r>
              <a:rPr lang="en-US" sz="2200" dirty="0" smtClean="0">
                <a:latin typeface="Arial" panose="020B0604020202020204" pitchFamily="34" charset="0"/>
                <a:cs typeface="Arial" panose="020B0604020202020204" pitchFamily="34" charset="0"/>
              </a:rPr>
              <a:t>guidelines</a:t>
            </a:r>
            <a:r>
              <a:rPr lang="en-US" sz="2200" dirty="0" smtClean="0">
                <a:latin typeface="Arial" panose="020B0604020202020204" pitchFamily="34" charset="0"/>
                <a:cs typeface="Arial" panose="020B0604020202020204" pitchFamily="34" charset="0"/>
              </a:rPr>
              <a:t> grant enforcement </a:t>
            </a:r>
            <a:r>
              <a:rPr lang="en-US" sz="2200" dirty="0" smtClean="0">
                <a:latin typeface="Arial" panose="020B0604020202020204" pitchFamily="34" charset="0"/>
                <a:cs typeface="Arial" panose="020B0604020202020204" pitchFamily="34" charset="0"/>
              </a:rPr>
              <a:t>flexibility </a:t>
            </a:r>
            <a:r>
              <a:rPr lang="en-US" sz="2200" dirty="0" smtClean="0">
                <a:latin typeface="Arial" panose="020B0604020202020204" pitchFamily="34" charset="0"/>
                <a:cs typeface="Arial" panose="020B0604020202020204" pitchFamily="34" charset="0"/>
              </a:rPr>
              <a:t>where </a:t>
            </a:r>
            <a:r>
              <a:rPr lang="en-US" sz="2200" dirty="0" smtClean="0">
                <a:latin typeface="Arial" panose="020B0604020202020204" pitchFamily="34" charset="0"/>
                <a:cs typeface="Arial" panose="020B0604020202020204" pitchFamily="34" charset="0"/>
              </a:rPr>
              <a:t>a manufacturer misses the deadline </a:t>
            </a:r>
            <a:r>
              <a:rPr lang="en-US" sz="2200" dirty="0" smtClean="0">
                <a:latin typeface="Arial" panose="020B0604020202020204" pitchFamily="34" charset="0"/>
                <a:cs typeface="Arial" panose="020B0604020202020204" pitchFamily="34" charset="0"/>
              </a:rPr>
              <a:t>due to</a:t>
            </a:r>
            <a:r>
              <a:rPr lang="en-US" sz="2200" dirty="0" smtClean="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delays in receipt of SDSs from raw material suppliers, provided </a:t>
            </a:r>
            <a:r>
              <a:rPr lang="en-US" sz="2200" dirty="0">
                <a:latin typeface="Arial" panose="020B0604020202020204" pitchFamily="34" charset="0"/>
                <a:cs typeface="Arial" panose="020B0604020202020204" pitchFamily="34" charset="0"/>
              </a:rPr>
              <a:t>the manufacturer has </a:t>
            </a:r>
            <a:r>
              <a:rPr lang="en-US" sz="2200" dirty="0" smtClean="0">
                <a:latin typeface="Arial" panose="020B0604020202020204" pitchFamily="34" charset="0"/>
                <a:cs typeface="Arial" panose="020B0604020202020204" pitchFamily="34" charset="0"/>
              </a:rPr>
              <a:t>“</a:t>
            </a:r>
            <a:r>
              <a:rPr lang="en-US" sz="2200" u="sng" dirty="0" smtClean="0">
                <a:latin typeface="Arial" panose="020B0604020202020204" pitchFamily="34" charset="0"/>
                <a:cs typeface="Arial" panose="020B0604020202020204" pitchFamily="34" charset="0"/>
              </a:rPr>
              <a:t>exercised </a:t>
            </a:r>
            <a:r>
              <a:rPr lang="en-US" sz="2200" u="sng" dirty="0">
                <a:latin typeface="Arial" panose="020B0604020202020204" pitchFamily="34" charset="0"/>
                <a:cs typeface="Arial" panose="020B0604020202020204" pitchFamily="34" charset="0"/>
              </a:rPr>
              <a:t>reasonable diligence and good </a:t>
            </a:r>
            <a:r>
              <a:rPr lang="en-US" sz="2200" u="sng" dirty="0" smtClean="0">
                <a:latin typeface="Arial" panose="020B0604020202020204" pitchFamily="34" charset="0"/>
                <a:cs typeface="Arial" panose="020B0604020202020204" pitchFamily="34" charset="0"/>
              </a:rPr>
              <a:t>faith</a:t>
            </a:r>
            <a:r>
              <a:rPr lang="en-US" sz="2200" dirty="0" smtClean="0">
                <a:latin typeface="Arial" panose="020B0604020202020204" pitchFamily="34" charset="0"/>
                <a:cs typeface="Arial" panose="020B0604020202020204" pitchFamily="34" charset="0"/>
              </a:rPr>
              <a:t>.”</a:t>
            </a:r>
            <a:endParaRPr lang="en-US" sz="2200" dirty="0" smtClean="0">
              <a:latin typeface="Arial" panose="020B0604020202020204" pitchFamily="34" charset="0"/>
              <a:cs typeface="Arial" panose="020B0604020202020204" pitchFamily="34" charset="0"/>
            </a:endParaRPr>
          </a:p>
          <a:p>
            <a:pPr>
              <a:defRPr/>
            </a:pPr>
            <a:endParaRPr lang="en-US" sz="2200" dirty="0">
              <a:latin typeface="Arial" panose="020B0604020202020204" pitchFamily="34" charset="0"/>
              <a:cs typeface="Arial" panose="020B0604020202020204" pitchFamily="34" charset="0"/>
            </a:endParaRPr>
          </a:p>
          <a:p>
            <a:pPr marL="457200" indent="-457200" eaLnBrk="1" hangingPunct="1">
              <a:lnSpc>
                <a:spcPct val="80000"/>
              </a:lnSpc>
              <a:spcBef>
                <a:spcPct val="0"/>
              </a:spcBef>
              <a:spcAft>
                <a:spcPts val="1200"/>
              </a:spcAft>
              <a:buFontTx/>
              <a:buChar char="•"/>
              <a:defRPr/>
            </a:pPr>
            <a:endParaRPr lang="en-US" sz="2200" dirty="0" smtClean="0">
              <a:latin typeface="Arial" panose="020B0604020202020204" pitchFamily="34" charset="0"/>
              <a:cs typeface="Arial" panose="020B0604020202020204" pitchFamily="34" charset="0"/>
            </a:endParaRPr>
          </a:p>
          <a:p>
            <a:pPr marL="457200" indent="-457200" eaLnBrk="1" hangingPunct="1">
              <a:lnSpc>
                <a:spcPct val="80000"/>
              </a:lnSpc>
              <a:spcBef>
                <a:spcPct val="0"/>
              </a:spcBef>
              <a:spcAft>
                <a:spcPts val="1200"/>
              </a:spcAft>
              <a:buFontTx/>
              <a:buChar char="•"/>
              <a:defRPr/>
            </a:pPr>
            <a:endParaRPr lang="en-US" sz="2200" dirty="0" smtClean="0">
              <a:latin typeface="Arial" panose="020B0604020202020204" pitchFamily="34" charset="0"/>
              <a:cs typeface="Arial" panose="020B0604020202020204" pitchFamily="34" charset="0"/>
            </a:endParaRPr>
          </a:p>
        </p:txBody>
      </p:sp>
      <p:sp>
        <p:nvSpPr>
          <p:cNvPr id="6150" name="Rectangle 6"/>
          <p:cNvSpPr>
            <a:spLocks noChangeArrowheads="1"/>
          </p:cNvSpPr>
          <p:nvPr/>
        </p:nvSpPr>
        <p:spPr bwMode="auto">
          <a:xfrm>
            <a:off x="3505200" y="0"/>
            <a:ext cx="5638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2000" b="1" dirty="0">
              <a:solidFill>
                <a:schemeClr val="bg1"/>
              </a:solidFill>
              <a:latin typeface="Arial" panose="020B0604020202020204" pitchFamily="34" charset="0"/>
            </a:endParaRPr>
          </a:p>
        </p:txBody>
      </p:sp>
      <p:sp>
        <p:nvSpPr>
          <p:cNvPr id="6151"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AD84C7B-B39C-4AB7-B1A4-7C4CBDD4E532}" type="slidenum">
              <a:rPr lang="en-US" altLang="en-US" sz="1200">
                <a:solidFill>
                  <a:srgbClr val="898989"/>
                </a:solidFill>
                <a:latin typeface="Times New Roman" panose="02020603050405020304" pitchFamily="18" charset="0"/>
              </a:rPr>
              <a:pPr>
                <a:spcBef>
                  <a:spcPct val="0"/>
                </a:spcBef>
                <a:buFontTx/>
                <a:buNone/>
              </a:pPr>
              <a:t>16</a:t>
            </a:fld>
            <a:endParaRPr lang="en-US" altLang="en-US" sz="1200" dirty="0">
              <a:solidFill>
                <a:srgbClr val="898989"/>
              </a:solidFill>
              <a:latin typeface="Times New Roman" panose="02020603050405020304" pitchFamily="18" charset="0"/>
            </a:endParaRPr>
          </a:p>
        </p:txBody>
      </p:sp>
    </p:spTree>
    <p:extLst>
      <p:ext uri="{BB962C8B-B14F-4D97-AF65-F5344CB8AC3E}">
        <p14:creationId xmlns:p14="http://schemas.microsoft.com/office/powerpoint/2010/main" val="2746708136"/>
      </p:ext>
    </p:extLst>
  </p:cSld>
  <p:clrMapOvr>
    <a:masterClrMapping/>
  </p:clrMapOvr>
  <p:transition spd="med">
    <p:zoom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400" dirty="0">
              <a:latin typeface="Arial" panose="020B0604020202020204" pitchFamily="34" charset="0"/>
            </a:endParaRPr>
          </a:p>
        </p:txBody>
      </p:sp>
      <p:sp>
        <p:nvSpPr>
          <p:cNvPr id="6147"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a:latin typeface="Arial" panose="020B0604020202020204" pitchFamily="34" charset="0"/>
            </a:endParaRPr>
          </a:p>
        </p:txBody>
      </p:sp>
      <p:sp>
        <p:nvSpPr>
          <p:cNvPr id="603140" name="Rectangle 4"/>
          <p:cNvSpPr>
            <a:spLocks noGrp="1" noChangeArrowheads="1"/>
          </p:cNvSpPr>
          <p:nvPr>
            <p:ph type="title" idx="4294967295"/>
          </p:nvPr>
        </p:nvSpPr>
        <p:spPr>
          <a:xfrm>
            <a:off x="457200" y="228600"/>
            <a:ext cx="8229600" cy="503238"/>
          </a:xfrm>
        </p:spPr>
        <p:txBody>
          <a:bodyPr anchor="t">
            <a:normAutofit fontScale="90000"/>
          </a:bodyPr>
          <a:lstStyle/>
          <a:p>
            <a:pPr eaLnBrk="1" hangingPunct="1">
              <a:defRPr/>
            </a:pPr>
            <a:r>
              <a:rPr lang="en-US" sz="2900" b="1" dirty="0" smtClean="0">
                <a:solidFill>
                  <a:srgbClr val="C00000"/>
                </a:solidFill>
                <a:latin typeface="Arial" charset="0"/>
              </a:rPr>
              <a:t>OSHA Update</a:t>
            </a:r>
          </a:p>
        </p:txBody>
      </p:sp>
      <p:sp>
        <p:nvSpPr>
          <p:cNvPr id="6149" name="Rectangle 3"/>
          <p:cNvSpPr>
            <a:spLocks noGrp="1" noChangeArrowheads="1"/>
          </p:cNvSpPr>
          <p:nvPr>
            <p:ph idx="4294967295"/>
          </p:nvPr>
        </p:nvSpPr>
        <p:spPr>
          <a:xfrm>
            <a:off x="457200" y="842962"/>
            <a:ext cx="8229600" cy="5513387"/>
          </a:xfrm>
          <a:solidFill>
            <a:srgbClr val="FFFFFF"/>
          </a:solidFill>
        </p:spPr>
        <p:txBody>
          <a:bodyPr/>
          <a:lstStyle/>
          <a:p>
            <a:pPr marL="0" indent="0" algn="ctr">
              <a:buNone/>
              <a:defRPr/>
            </a:pPr>
            <a:r>
              <a:rPr lang="en-US" sz="2200" b="1" u="sng" dirty="0" smtClean="0">
                <a:latin typeface="Arial" panose="020B0604020202020204" pitchFamily="34" charset="0"/>
                <a:cs typeface="Arial" panose="020B0604020202020204" pitchFamily="34" charset="0"/>
              </a:rPr>
              <a:t>HazCom</a:t>
            </a:r>
            <a:r>
              <a:rPr lang="en-US" sz="2200" b="1" dirty="0" smtClean="0">
                <a:latin typeface="Arial" panose="020B0604020202020204" pitchFamily="34" charset="0"/>
                <a:cs typeface="Arial" panose="020B0604020202020204" pitchFamily="34" charset="0"/>
              </a:rPr>
              <a:t> (Cont’d)</a:t>
            </a:r>
            <a:endParaRPr lang="en-US" sz="2200" b="1" u="sng" dirty="0" smtClean="0">
              <a:latin typeface="Arial" panose="020B0604020202020204" pitchFamily="34" charset="0"/>
              <a:cs typeface="Arial" panose="020B0604020202020204" pitchFamily="34" charset="0"/>
            </a:endParaRPr>
          </a:p>
          <a:p>
            <a:pPr marL="457200" indent="-457200">
              <a:defRPr/>
            </a:pPr>
            <a:r>
              <a:rPr lang="en-US" sz="2200" dirty="0">
                <a:latin typeface="Arial" panose="020B0604020202020204" pitchFamily="34" charset="0"/>
                <a:cs typeface="Arial" panose="020B0604020202020204" pitchFamily="34" charset="0"/>
              </a:rPr>
              <a:t>The </a:t>
            </a:r>
            <a:r>
              <a:rPr lang="en-US" sz="2200" dirty="0" smtClean="0">
                <a:latin typeface="Arial" panose="020B0604020202020204" pitchFamily="34" charset="0"/>
                <a:cs typeface="Arial" panose="020B0604020202020204" pitchFamily="34" charset="0"/>
              </a:rPr>
              <a:t>guidelines include a series </a:t>
            </a:r>
            <a:r>
              <a:rPr lang="en-US" sz="2200" dirty="0">
                <a:latin typeface="Arial" panose="020B0604020202020204" pitchFamily="34" charset="0"/>
                <a:cs typeface="Arial" panose="020B0604020202020204" pitchFamily="34" charset="0"/>
              </a:rPr>
              <a:t>specific factors to be considered </a:t>
            </a:r>
            <a:r>
              <a:rPr lang="en-US" sz="2200" dirty="0" smtClean="0">
                <a:latin typeface="Arial" panose="020B0604020202020204" pitchFamily="34" charset="0"/>
                <a:cs typeface="Arial" panose="020B0604020202020204" pitchFamily="34" charset="0"/>
              </a:rPr>
              <a:t>in </a:t>
            </a:r>
            <a:r>
              <a:rPr lang="en-US" sz="2200" dirty="0">
                <a:latin typeface="Arial" panose="020B0604020202020204" pitchFamily="34" charset="0"/>
                <a:cs typeface="Arial" panose="020B0604020202020204" pitchFamily="34" charset="0"/>
              </a:rPr>
              <a:t>determining </a:t>
            </a:r>
            <a:r>
              <a:rPr lang="en-US" sz="2200" dirty="0" smtClean="0">
                <a:latin typeface="Arial" panose="020B0604020202020204" pitchFamily="34" charset="0"/>
                <a:cs typeface="Arial" panose="020B0604020202020204" pitchFamily="34" charset="0"/>
              </a:rPr>
              <a:t>whether this “limited” relief may apply, and calls for detailed documentation </a:t>
            </a:r>
            <a:r>
              <a:rPr lang="en-US" sz="2200" dirty="0">
                <a:latin typeface="Arial" panose="020B0604020202020204" pitchFamily="34" charset="0"/>
                <a:cs typeface="Arial" panose="020B0604020202020204" pitchFamily="34" charset="0"/>
              </a:rPr>
              <a:t>efforts to obtain </a:t>
            </a:r>
            <a:r>
              <a:rPr lang="en-US" sz="2200" dirty="0" smtClean="0">
                <a:latin typeface="Arial" panose="020B0604020202020204" pitchFamily="34" charset="0"/>
                <a:cs typeface="Arial" panose="020B0604020202020204" pitchFamily="34" charset="0"/>
              </a:rPr>
              <a:t>timely hazard information.</a:t>
            </a:r>
            <a:endParaRPr lang="en-US" sz="2200" dirty="0">
              <a:latin typeface="Arial" panose="020B0604020202020204" pitchFamily="34" charset="0"/>
              <a:cs typeface="Arial" panose="020B0604020202020204" pitchFamily="34" charset="0"/>
            </a:endParaRPr>
          </a:p>
          <a:p>
            <a:pPr marL="457200" indent="-457200">
              <a:defRPr/>
            </a:pPr>
            <a:r>
              <a:rPr lang="en-US" sz="2200" dirty="0" smtClean="0">
                <a:latin typeface="Arial" panose="020B0604020202020204" pitchFamily="34" charset="0"/>
                <a:cs typeface="Arial" panose="020B0604020202020204" pitchFamily="34" charset="0"/>
              </a:rPr>
              <a:t>In these cases, HCS </a:t>
            </a:r>
            <a:r>
              <a:rPr lang="en-US" sz="2200" dirty="0">
                <a:latin typeface="Arial" panose="020B0604020202020204" pitchFamily="34" charset="0"/>
                <a:cs typeface="Arial" panose="020B0604020202020204" pitchFamily="34" charset="0"/>
              </a:rPr>
              <a:t>2012-compliant </a:t>
            </a:r>
            <a:r>
              <a:rPr lang="en-US" sz="2200" dirty="0" smtClean="0">
                <a:latin typeface="Arial" panose="020B0604020202020204" pitchFamily="34" charset="0"/>
                <a:cs typeface="Arial" panose="020B0604020202020204" pitchFamily="34" charset="0"/>
              </a:rPr>
              <a:t>labels must be used within six </a:t>
            </a:r>
            <a:r>
              <a:rPr lang="en-US" sz="2200" dirty="0">
                <a:latin typeface="Arial" panose="020B0604020202020204" pitchFamily="34" charset="0"/>
                <a:cs typeface="Arial" panose="020B0604020202020204" pitchFamily="34" charset="0"/>
              </a:rPr>
              <a:t>months </a:t>
            </a:r>
            <a:r>
              <a:rPr lang="en-US" sz="2200" dirty="0" smtClean="0">
                <a:latin typeface="Arial" panose="020B0604020202020204" pitchFamily="34" charset="0"/>
                <a:cs typeface="Arial" panose="020B0604020202020204" pitchFamily="34" charset="0"/>
              </a:rPr>
              <a:t>after an </a:t>
            </a:r>
            <a:r>
              <a:rPr lang="en-US" sz="2200" dirty="0">
                <a:latin typeface="Arial" panose="020B0604020202020204" pitchFamily="34" charset="0"/>
                <a:cs typeface="Arial" panose="020B0604020202020204" pitchFamily="34" charset="0"/>
              </a:rPr>
              <a:t>updated </a:t>
            </a:r>
            <a:r>
              <a:rPr lang="en-US" sz="2200" dirty="0" smtClean="0">
                <a:latin typeface="Arial" panose="020B0604020202020204" pitchFamily="34" charset="0"/>
                <a:cs typeface="Arial" panose="020B0604020202020204" pitchFamily="34" charset="0"/>
              </a:rPr>
              <a:t>SDS is developed.</a:t>
            </a:r>
          </a:p>
          <a:p>
            <a:pPr marL="457200" indent="-457200">
              <a:defRPr/>
            </a:pPr>
            <a:r>
              <a:rPr lang="en-US" sz="2200" dirty="0" smtClean="0">
                <a:latin typeface="Arial" panose="020B0604020202020204" pitchFamily="34" charset="0"/>
                <a:cs typeface="Arial" panose="020B0604020202020204" pitchFamily="34" charset="0"/>
              </a:rPr>
              <a:t>The</a:t>
            </a:r>
            <a:r>
              <a:rPr lang="en-US" sz="2200" dirty="0" smtClean="0">
                <a:latin typeface="Arial" panose="020B0604020202020204" pitchFamily="34" charset="0"/>
                <a:cs typeface="Arial" panose="020B0604020202020204" pitchFamily="34" charset="0"/>
              </a:rPr>
              <a:t> guidelines also provide </a:t>
            </a:r>
            <a:r>
              <a:rPr lang="en-US" sz="2200" dirty="0">
                <a:latin typeface="Arial" panose="020B0604020202020204" pitchFamily="34" charset="0"/>
                <a:cs typeface="Arial" panose="020B0604020202020204" pitchFamily="34" charset="0"/>
              </a:rPr>
              <a:t>that m</a:t>
            </a:r>
            <a:r>
              <a:rPr lang="en-US" sz="2200" dirty="0" smtClean="0">
                <a:latin typeface="Arial" panose="020B0604020202020204" pitchFamily="34" charset="0"/>
                <a:cs typeface="Arial" panose="020B0604020202020204" pitchFamily="34" charset="0"/>
              </a:rPr>
              <a:t>anufacturers </a:t>
            </a:r>
            <a:r>
              <a:rPr lang="en-US" sz="2200" dirty="0">
                <a:latin typeface="Arial" panose="020B0604020202020204" pitchFamily="34" charset="0"/>
                <a:cs typeface="Arial" panose="020B0604020202020204" pitchFamily="34" charset="0"/>
              </a:rPr>
              <a:t>“that have existing stock packaged (e.g</a:t>
            </a:r>
            <a:r>
              <a:rPr lang="en-US" sz="2200" dirty="0" smtClean="0">
                <a:latin typeface="Arial" panose="020B0604020202020204" pitchFamily="34" charset="0"/>
                <a:cs typeface="Arial" panose="020B0604020202020204" pitchFamily="34" charset="0"/>
              </a:rPr>
              <a:t>., boxed</a:t>
            </a:r>
            <a:r>
              <a:rPr lang="en-US" sz="2200" dirty="0">
                <a:latin typeface="Arial" panose="020B0604020202020204" pitchFamily="34" charset="0"/>
                <a:cs typeface="Arial" panose="020B0604020202020204" pitchFamily="34" charset="0"/>
              </a:rPr>
              <a:t>, palletized, shrink-wrapped, etc.) for shipment </a:t>
            </a:r>
            <a:r>
              <a:rPr lang="en-US" sz="2200" u="sng" dirty="0">
                <a:latin typeface="Arial" panose="020B0604020202020204" pitchFamily="34" charset="0"/>
                <a:cs typeface="Arial" panose="020B0604020202020204" pitchFamily="34" charset="0"/>
              </a:rPr>
              <a:t>prior</a:t>
            </a:r>
            <a:r>
              <a:rPr lang="en-US" sz="2200" dirty="0">
                <a:latin typeface="Arial" panose="020B0604020202020204" pitchFamily="34" charset="0"/>
                <a:cs typeface="Arial" panose="020B0604020202020204" pitchFamily="34" charset="0"/>
              </a:rPr>
              <a:t> to </a:t>
            </a:r>
            <a:r>
              <a:rPr lang="en-US" sz="2200" dirty="0" smtClean="0">
                <a:latin typeface="Arial" panose="020B0604020202020204" pitchFamily="34" charset="0"/>
                <a:cs typeface="Arial" panose="020B0604020202020204" pitchFamily="34" charset="0"/>
              </a:rPr>
              <a:t>June 1</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2015” can ship.</a:t>
            </a:r>
            <a:endParaRPr lang="en-US" sz="2200" dirty="0" smtClean="0">
              <a:latin typeface="Arial" panose="020B0604020202020204" pitchFamily="34" charset="0"/>
              <a:cs typeface="Arial" panose="020B0604020202020204" pitchFamily="34" charset="0"/>
            </a:endParaRPr>
          </a:p>
          <a:p>
            <a:pPr marL="457200" indent="-457200">
              <a:defRPr/>
            </a:pPr>
            <a:r>
              <a:rPr lang="en-US" sz="2200" dirty="0" smtClean="0">
                <a:latin typeface="Arial" panose="020B0604020202020204" pitchFamily="34" charset="0"/>
                <a:cs typeface="Arial" panose="020B0604020202020204" pitchFamily="34" charset="0"/>
              </a:rPr>
              <a:t>However, HCS-2012-compliant labels and SDSs </a:t>
            </a:r>
            <a:r>
              <a:rPr lang="en-US" sz="2200" dirty="0">
                <a:latin typeface="Arial" panose="020B0604020202020204" pitchFamily="34" charset="0"/>
                <a:cs typeface="Arial" panose="020B0604020202020204" pitchFamily="34" charset="0"/>
              </a:rPr>
              <a:t>are required “for each and every </a:t>
            </a:r>
            <a:r>
              <a:rPr lang="en-US" sz="2200" u="sng" dirty="0" smtClean="0">
                <a:latin typeface="Arial" panose="020B0604020202020204" pitchFamily="34" charset="0"/>
                <a:cs typeface="Arial" panose="020B0604020202020204" pitchFamily="34" charset="0"/>
              </a:rPr>
              <a:t>individual container </a:t>
            </a:r>
            <a:r>
              <a:rPr lang="en-US" sz="2200" dirty="0" smtClean="0">
                <a:latin typeface="Arial" panose="020B0604020202020204" pitchFamily="34" charset="0"/>
                <a:cs typeface="Arial" panose="020B0604020202020204" pitchFamily="34" charset="0"/>
              </a:rPr>
              <a:t>shipped” after June 1, unless the “reasonable diligence/good faith” provisions just discussed apply.</a:t>
            </a:r>
            <a:endParaRPr lang="en-US" sz="2200" dirty="0" smtClean="0">
              <a:latin typeface="Arial" panose="020B0604020202020204" pitchFamily="34" charset="0"/>
              <a:cs typeface="Arial" panose="020B0604020202020204" pitchFamily="34" charset="0"/>
            </a:endParaRPr>
          </a:p>
          <a:p>
            <a:pPr>
              <a:defRPr/>
            </a:pPr>
            <a:endParaRPr lang="en-US" sz="2200" dirty="0">
              <a:latin typeface="Arial" panose="020B0604020202020204" pitchFamily="34" charset="0"/>
              <a:cs typeface="Arial" panose="020B0604020202020204" pitchFamily="34" charset="0"/>
            </a:endParaRPr>
          </a:p>
          <a:p>
            <a:pPr marL="457200" indent="-457200" eaLnBrk="1" hangingPunct="1">
              <a:lnSpc>
                <a:spcPct val="80000"/>
              </a:lnSpc>
              <a:spcBef>
                <a:spcPct val="0"/>
              </a:spcBef>
              <a:spcAft>
                <a:spcPts val="1200"/>
              </a:spcAft>
              <a:buFontTx/>
              <a:buChar char="•"/>
              <a:defRPr/>
            </a:pPr>
            <a:endParaRPr lang="en-US" sz="2200" dirty="0" smtClean="0">
              <a:latin typeface="Arial" panose="020B0604020202020204" pitchFamily="34" charset="0"/>
              <a:cs typeface="Arial" panose="020B0604020202020204" pitchFamily="34" charset="0"/>
            </a:endParaRPr>
          </a:p>
          <a:p>
            <a:pPr marL="457200" indent="-457200" eaLnBrk="1" hangingPunct="1">
              <a:lnSpc>
                <a:spcPct val="80000"/>
              </a:lnSpc>
              <a:spcBef>
                <a:spcPct val="0"/>
              </a:spcBef>
              <a:spcAft>
                <a:spcPts val="1200"/>
              </a:spcAft>
              <a:buFontTx/>
              <a:buChar char="•"/>
              <a:defRPr/>
            </a:pPr>
            <a:endParaRPr lang="en-US" sz="2200" dirty="0" smtClean="0">
              <a:latin typeface="Arial" panose="020B0604020202020204" pitchFamily="34" charset="0"/>
              <a:cs typeface="Arial" panose="020B0604020202020204" pitchFamily="34" charset="0"/>
            </a:endParaRPr>
          </a:p>
        </p:txBody>
      </p:sp>
      <p:sp>
        <p:nvSpPr>
          <p:cNvPr id="6150" name="Rectangle 6"/>
          <p:cNvSpPr>
            <a:spLocks noChangeArrowheads="1"/>
          </p:cNvSpPr>
          <p:nvPr/>
        </p:nvSpPr>
        <p:spPr bwMode="auto">
          <a:xfrm>
            <a:off x="3505200" y="0"/>
            <a:ext cx="5638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2000" b="1" dirty="0">
              <a:solidFill>
                <a:schemeClr val="bg1"/>
              </a:solidFill>
              <a:latin typeface="Arial" panose="020B0604020202020204" pitchFamily="34" charset="0"/>
            </a:endParaRPr>
          </a:p>
        </p:txBody>
      </p:sp>
      <p:sp>
        <p:nvSpPr>
          <p:cNvPr id="6151"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AD84C7B-B39C-4AB7-B1A4-7C4CBDD4E532}" type="slidenum">
              <a:rPr lang="en-US" altLang="en-US" sz="1200">
                <a:solidFill>
                  <a:srgbClr val="898989"/>
                </a:solidFill>
                <a:latin typeface="Times New Roman" panose="02020603050405020304" pitchFamily="18" charset="0"/>
              </a:rPr>
              <a:pPr>
                <a:spcBef>
                  <a:spcPct val="0"/>
                </a:spcBef>
                <a:buFontTx/>
                <a:buNone/>
              </a:pPr>
              <a:t>17</a:t>
            </a:fld>
            <a:endParaRPr lang="en-US" altLang="en-US" sz="1200" dirty="0">
              <a:solidFill>
                <a:srgbClr val="898989"/>
              </a:solidFill>
              <a:latin typeface="Times New Roman" panose="02020603050405020304" pitchFamily="18" charset="0"/>
            </a:endParaRPr>
          </a:p>
        </p:txBody>
      </p:sp>
    </p:spTree>
    <p:extLst>
      <p:ext uri="{BB962C8B-B14F-4D97-AF65-F5344CB8AC3E}">
        <p14:creationId xmlns:p14="http://schemas.microsoft.com/office/powerpoint/2010/main" val="373515867"/>
      </p:ext>
    </p:extLst>
  </p:cSld>
  <p:clrMapOvr>
    <a:masterClrMapping/>
  </p:clrMapOvr>
  <p:transition spd="med">
    <p:zoom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400" dirty="0">
              <a:latin typeface="Arial" panose="020B0604020202020204" pitchFamily="34" charset="0"/>
            </a:endParaRPr>
          </a:p>
        </p:txBody>
      </p:sp>
      <p:sp>
        <p:nvSpPr>
          <p:cNvPr id="6147"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a:latin typeface="Arial" panose="020B0604020202020204" pitchFamily="34" charset="0"/>
            </a:endParaRPr>
          </a:p>
        </p:txBody>
      </p:sp>
      <p:sp>
        <p:nvSpPr>
          <p:cNvPr id="603140" name="Rectangle 4"/>
          <p:cNvSpPr>
            <a:spLocks noGrp="1" noChangeArrowheads="1"/>
          </p:cNvSpPr>
          <p:nvPr>
            <p:ph type="title" idx="4294967295"/>
          </p:nvPr>
        </p:nvSpPr>
        <p:spPr>
          <a:xfrm>
            <a:off x="457200" y="228600"/>
            <a:ext cx="8229600" cy="503238"/>
          </a:xfrm>
        </p:spPr>
        <p:txBody>
          <a:bodyPr anchor="t">
            <a:normAutofit fontScale="90000"/>
          </a:bodyPr>
          <a:lstStyle/>
          <a:p>
            <a:pPr eaLnBrk="1" hangingPunct="1">
              <a:defRPr/>
            </a:pPr>
            <a:r>
              <a:rPr lang="en-US" sz="2900" b="1" dirty="0" smtClean="0">
                <a:solidFill>
                  <a:srgbClr val="C00000"/>
                </a:solidFill>
                <a:latin typeface="Arial" charset="0"/>
              </a:rPr>
              <a:t>OSHA Update</a:t>
            </a:r>
          </a:p>
        </p:txBody>
      </p:sp>
      <p:sp>
        <p:nvSpPr>
          <p:cNvPr id="6149" name="Rectangle 3"/>
          <p:cNvSpPr>
            <a:spLocks noGrp="1" noChangeArrowheads="1"/>
          </p:cNvSpPr>
          <p:nvPr>
            <p:ph idx="4294967295"/>
          </p:nvPr>
        </p:nvSpPr>
        <p:spPr>
          <a:xfrm>
            <a:off x="457200" y="762000"/>
            <a:ext cx="8229600" cy="5594350"/>
          </a:xfrm>
          <a:solidFill>
            <a:srgbClr val="FFFFFF"/>
          </a:solidFill>
        </p:spPr>
        <p:txBody>
          <a:bodyPr/>
          <a:lstStyle/>
          <a:p>
            <a:pPr marL="0" indent="0" algn="ctr">
              <a:buNone/>
              <a:defRPr/>
            </a:pPr>
            <a:r>
              <a:rPr lang="en-US" sz="2200" b="1" u="sng" dirty="0" smtClean="0">
                <a:latin typeface="Arial" panose="020B0604020202020204" pitchFamily="34" charset="0"/>
                <a:cs typeface="Arial" panose="020B0604020202020204" pitchFamily="34" charset="0"/>
              </a:rPr>
              <a:t>Recordkeeping and Reporting Rules</a:t>
            </a:r>
          </a:p>
          <a:p>
            <a:pPr>
              <a:defRPr/>
            </a:pPr>
            <a:r>
              <a:rPr lang="en-US" sz="2200" dirty="0" smtClean="0">
                <a:latin typeface="Arial" panose="020B0604020202020204" pitchFamily="34" charset="0"/>
                <a:cs typeface="Arial" panose="020B0604020202020204" pitchFamily="34" charset="0"/>
              </a:rPr>
              <a:t>Significant changes are contained in rules that have been issued recently or are nearing final action.</a:t>
            </a:r>
          </a:p>
          <a:p>
            <a:pPr>
              <a:defRPr/>
            </a:pPr>
            <a:r>
              <a:rPr lang="en-US" sz="2200" u="sng" dirty="0" smtClean="0">
                <a:latin typeface="Arial" panose="020B0604020202020204" pitchFamily="34" charset="0"/>
                <a:cs typeface="Arial" panose="020B0604020202020204" pitchFamily="34" charset="0"/>
              </a:rPr>
              <a:t>First</a:t>
            </a:r>
            <a:r>
              <a:rPr lang="en-US" sz="2200" dirty="0" smtClean="0">
                <a:latin typeface="Arial" panose="020B0604020202020204" pitchFamily="34" charset="0"/>
                <a:cs typeface="Arial" panose="020B0604020202020204" pitchFamily="34" charset="0"/>
              </a:rPr>
              <a:t>, in September 2014, OSHA amended its regulations on </a:t>
            </a:r>
            <a:r>
              <a:rPr lang="en-US" sz="2200" u="sng" dirty="0" smtClean="0">
                <a:latin typeface="Arial" panose="020B0604020202020204" pitchFamily="34" charset="0"/>
                <a:cs typeface="Arial" panose="020B0604020202020204" pitchFamily="34" charset="0"/>
              </a:rPr>
              <a:t>reporting work-related fatalities and hospitalizations</a:t>
            </a:r>
            <a:r>
              <a:rPr lang="en-US" sz="2200" dirty="0" smtClean="0">
                <a:latin typeface="Arial" panose="020B0604020202020204" pitchFamily="34" charset="0"/>
                <a:cs typeface="Arial" panose="020B0604020202020204" pitchFamily="34" charset="0"/>
              </a:rPr>
              <a:t>.</a:t>
            </a:r>
          </a:p>
          <a:p>
            <a:pPr>
              <a:defRPr/>
            </a:pPr>
            <a:r>
              <a:rPr lang="en-US" sz="2200" dirty="0">
                <a:latin typeface="Arial" panose="020B0604020202020204" pitchFamily="34" charset="0"/>
                <a:cs typeface="Arial" panose="020B0604020202020204" pitchFamily="34" charset="0"/>
              </a:rPr>
              <a:t>T</a:t>
            </a:r>
            <a:r>
              <a:rPr lang="en-US" sz="2200" dirty="0" smtClean="0">
                <a:latin typeface="Arial" panose="020B0604020202020204" pitchFamily="34" charset="0"/>
                <a:cs typeface="Arial" panose="020B0604020202020204" pitchFamily="34" charset="0"/>
              </a:rPr>
              <a:t>he previous regulation required </a:t>
            </a:r>
            <a:r>
              <a:rPr lang="en-US" sz="2200" dirty="0">
                <a:latin typeface="Arial" panose="020B0604020202020204" pitchFamily="34" charset="0"/>
                <a:cs typeface="Arial" panose="020B0604020202020204" pitchFamily="34" charset="0"/>
              </a:rPr>
              <a:t>employers to report </a:t>
            </a:r>
            <a:r>
              <a:rPr lang="en-US" sz="2200" dirty="0" smtClean="0">
                <a:latin typeface="Arial" panose="020B0604020202020204" pitchFamily="34" charset="0"/>
                <a:cs typeface="Arial" panose="020B0604020202020204" pitchFamily="34" charset="0"/>
              </a:rPr>
              <a:t>work-related fatalities </a:t>
            </a:r>
            <a:r>
              <a:rPr lang="en-US" sz="2200" dirty="0">
                <a:latin typeface="Arial" panose="020B0604020202020204" pitchFamily="34" charset="0"/>
                <a:cs typeface="Arial" panose="020B0604020202020204" pitchFamily="34" charset="0"/>
              </a:rPr>
              <a:t>and </a:t>
            </a:r>
            <a:r>
              <a:rPr lang="en-US" sz="2200" dirty="0" smtClean="0">
                <a:latin typeface="Arial" panose="020B0604020202020204" pitchFamily="34" charset="0"/>
                <a:cs typeface="Arial" panose="020B0604020202020204" pitchFamily="34" charset="0"/>
              </a:rPr>
              <a:t>in-patient hospitalizations </a:t>
            </a:r>
            <a:r>
              <a:rPr lang="en-US" sz="2200" dirty="0">
                <a:latin typeface="Arial" panose="020B0604020202020204" pitchFamily="34" charset="0"/>
                <a:cs typeface="Arial" panose="020B0604020202020204" pitchFamily="34" charset="0"/>
              </a:rPr>
              <a:t>of </a:t>
            </a:r>
            <a:r>
              <a:rPr lang="en-US" sz="2200" dirty="0" smtClean="0">
                <a:latin typeface="Arial" panose="020B0604020202020204" pitchFamily="34" charset="0"/>
                <a:cs typeface="Arial" panose="020B0604020202020204" pitchFamily="34" charset="0"/>
              </a:rPr>
              <a:t>3 </a:t>
            </a:r>
            <a:r>
              <a:rPr lang="en-US" sz="2200" dirty="0">
                <a:latin typeface="Arial" panose="020B0604020202020204" pitchFamily="34" charset="0"/>
                <a:cs typeface="Arial" panose="020B0604020202020204" pitchFamily="34" charset="0"/>
              </a:rPr>
              <a:t>or </a:t>
            </a:r>
            <a:r>
              <a:rPr lang="en-US" sz="2200" dirty="0" smtClean="0">
                <a:latin typeface="Arial" panose="020B0604020202020204" pitchFamily="34" charset="0"/>
                <a:cs typeface="Arial" panose="020B0604020202020204" pitchFamily="34" charset="0"/>
              </a:rPr>
              <a:t>more employees </a:t>
            </a:r>
            <a:r>
              <a:rPr lang="en-US" sz="2200" dirty="0">
                <a:latin typeface="Arial" panose="020B0604020202020204" pitchFamily="34" charset="0"/>
                <a:cs typeface="Arial" panose="020B0604020202020204" pitchFamily="34" charset="0"/>
              </a:rPr>
              <a:t>within 8</a:t>
            </a:r>
            <a:r>
              <a:rPr lang="en-US" sz="2200" dirty="0" smtClean="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hours of </a:t>
            </a:r>
            <a:r>
              <a:rPr lang="en-US" sz="2200" dirty="0" smtClean="0">
                <a:latin typeface="Arial" panose="020B0604020202020204" pitchFamily="34" charset="0"/>
                <a:cs typeface="Arial" panose="020B0604020202020204" pitchFamily="34" charset="0"/>
              </a:rPr>
              <a:t>the event.</a:t>
            </a:r>
          </a:p>
          <a:p>
            <a:pPr>
              <a:defRPr/>
            </a:pPr>
            <a:r>
              <a:rPr lang="en-US" sz="2200" dirty="0" smtClean="0">
                <a:latin typeface="Arial" panose="020B0604020202020204" pitchFamily="34" charset="0"/>
                <a:cs typeface="Arial" panose="020B0604020202020204" pitchFamily="34" charset="0"/>
              </a:rPr>
              <a:t>The revised </a:t>
            </a:r>
            <a:r>
              <a:rPr lang="en-US" sz="2200" dirty="0">
                <a:latin typeface="Arial" panose="020B0604020202020204" pitchFamily="34" charset="0"/>
                <a:cs typeface="Arial" panose="020B0604020202020204" pitchFamily="34" charset="0"/>
              </a:rPr>
              <a:t>rule retains </a:t>
            </a:r>
            <a:r>
              <a:rPr lang="en-US" sz="2200" dirty="0" smtClean="0">
                <a:latin typeface="Arial" panose="020B0604020202020204" pitchFamily="34" charset="0"/>
                <a:cs typeface="Arial" panose="020B0604020202020204" pitchFamily="34" charset="0"/>
              </a:rPr>
              <a:t>the requirement to report fatalities within 8 </a:t>
            </a:r>
            <a:r>
              <a:rPr lang="en-US" sz="2200" dirty="0">
                <a:latin typeface="Arial" panose="020B0604020202020204" pitchFamily="34" charset="0"/>
                <a:cs typeface="Arial" panose="020B0604020202020204" pitchFamily="34" charset="0"/>
              </a:rPr>
              <a:t>hours of the </a:t>
            </a:r>
            <a:r>
              <a:rPr lang="en-US" sz="2200" dirty="0" smtClean="0">
                <a:latin typeface="Arial" panose="020B0604020202020204" pitchFamily="34" charset="0"/>
                <a:cs typeface="Arial" panose="020B0604020202020204" pitchFamily="34" charset="0"/>
              </a:rPr>
              <a:t>event, but adds requirements to report all hospitalizations</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as well as amputations and </a:t>
            </a:r>
            <a:r>
              <a:rPr lang="en-US" sz="2200" dirty="0">
                <a:latin typeface="Arial" panose="020B0604020202020204" pitchFamily="34" charset="0"/>
                <a:cs typeface="Arial" panose="020B0604020202020204" pitchFamily="34" charset="0"/>
              </a:rPr>
              <a:t>losses of an </a:t>
            </a:r>
            <a:r>
              <a:rPr lang="en-US" sz="2200" dirty="0" smtClean="0">
                <a:latin typeface="Arial" panose="020B0604020202020204" pitchFamily="34" charset="0"/>
                <a:cs typeface="Arial" panose="020B0604020202020204" pitchFamily="34" charset="0"/>
              </a:rPr>
              <a:t>eye, within 24 hours.</a:t>
            </a:r>
          </a:p>
          <a:p>
            <a:pPr>
              <a:defRPr/>
            </a:pPr>
            <a:r>
              <a:rPr lang="en-US" sz="2200" dirty="0" smtClean="0">
                <a:latin typeface="Arial" panose="020B0604020202020204" pitchFamily="34" charset="0"/>
                <a:cs typeface="Arial" panose="020B0604020202020204" pitchFamily="34" charset="0"/>
              </a:rPr>
              <a:t>Reporting is no longer limited to incidents involving ≥ 3 workers; death or serious injury to 1 worker triggers reporting.</a:t>
            </a:r>
          </a:p>
          <a:p>
            <a:pPr>
              <a:defRPr/>
            </a:pPr>
            <a:r>
              <a:rPr lang="en-US" sz="2200" dirty="0" smtClean="0">
                <a:latin typeface="Arial" panose="020B0604020202020204" pitchFamily="34" charset="0"/>
                <a:cs typeface="Arial" panose="020B0604020202020204" pitchFamily="34" charset="0"/>
              </a:rPr>
              <a:t>These changes became effective on January 1, 2015.</a:t>
            </a:r>
            <a:endParaRPr lang="en-US" sz="2200" dirty="0">
              <a:latin typeface="Arial" panose="020B0604020202020204" pitchFamily="34" charset="0"/>
              <a:cs typeface="Arial" panose="020B0604020202020204" pitchFamily="34" charset="0"/>
            </a:endParaRPr>
          </a:p>
          <a:p>
            <a:pPr marL="457200" indent="-457200" eaLnBrk="1" hangingPunct="1">
              <a:lnSpc>
                <a:spcPct val="80000"/>
              </a:lnSpc>
              <a:spcBef>
                <a:spcPct val="0"/>
              </a:spcBef>
              <a:spcAft>
                <a:spcPts val="1200"/>
              </a:spcAft>
              <a:buFontTx/>
              <a:buChar char="•"/>
              <a:defRPr/>
            </a:pPr>
            <a:endParaRPr lang="en-US" sz="2200" dirty="0" smtClean="0">
              <a:latin typeface="Arial" panose="020B0604020202020204" pitchFamily="34" charset="0"/>
              <a:cs typeface="Arial" panose="020B0604020202020204" pitchFamily="34" charset="0"/>
            </a:endParaRPr>
          </a:p>
          <a:p>
            <a:pPr marL="457200" indent="-457200" eaLnBrk="1" hangingPunct="1">
              <a:lnSpc>
                <a:spcPct val="80000"/>
              </a:lnSpc>
              <a:spcBef>
                <a:spcPct val="0"/>
              </a:spcBef>
              <a:spcAft>
                <a:spcPts val="1200"/>
              </a:spcAft>
              <a:buFontTx/>
              <a:buChar char="•"/>
              <a:defRPr/>
            </a:pPr>
            <a:endParaRPr lang="en-US" sz="2200" dirty="0" smtClean="0">
              <a:latin typeface="Arial" panose="020B0604020202020204" pitchFamily="34" charset="0"/>
              <a:cs typeface="Arial" panose="020B0604020202020204" pitchFamily="34" charset="0"/>
            </a:endParaRPr>
          </a:p>
        </p:txBody>
      </p:sp>
      <p:sp>
        <p:nvSpPr>
          <p:cNvPr id="6150" name="Rectangle 6"/>
          <p:cNvSpPr>
            <a:spLocks noChangeArrowheads="1"/>
          </p:cNvSpPr>
          <p:nvPr/>
        </p:nvSpPr>
        <p:spPr bwMode="auto">
          <a:xfrm>
            <a:off x="3505200" y="0"/>
            <a:ext cx="5638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2000" b="1" dirty="0">
              <a:solidFill>
                <a:schemeClr val="bg1"/>
              </a:solidFill>
              <a:latin typeface="Arial" panose="020B0604020202020204" pitchFamily="34" charset="0"/>
            </a:endParaRPr>
          </a:p>
        </p:txBody>
      </p:sp>
      <p:sp>
        <p:nvSpPr>
          <p:cNvPr id="6151"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AD84C7B-B39C-4AB7-B1A4-7C4CBDD4E532}" type="slidenum">
              <a:rPr lang="en-US" altLang="en-US" sz="1200">
                <a:solidFill>
                  <a:srgbClr val="898989"/>
                </a:solidFill>
                <a:latin typeface="Times New Roman" panose="02020603050405020304" pitchFamily="18" charset="0"/>
              </a:rPr>
              <a:pPr>
                <a:spcBef>
                  <a:spcPct val="0"/>
                </a:spcBef>
                <a:buFontTx/>
                <a:buNone/>
              </a:pPr>
              <a:t>18</a:t>
            </a:fld>
            <a:endParaRPr lang="en-US" altLang="en-US" sz="1200" dirty="0">
              <a:solidFill>
                <a:srgbClr val="898989"/>
              </a:solidFill>
              <a:latin typeface="Times New Roman" panose="02020603050405020304" pitchFamily="18" charset="0"/>
            </a:endParaRPr>
          </a:p>
        </p:txBody>
      </p:sp>
    </p:spTree>
    <p:extLst>
      <p:ext uri="{BB962C8B-B14F-4D97-AF65-F5344CB8AC3E}">
        <p14:creationId xmlns:p14="http://schemas.microsoft.com/office/powerpoint/2010/main" val="611130483"/>
      </p:ext>
    </p:extLst>
  </p:cSld>
  <p:clrMapOvr>
    <a:masterClrMapping/>
  </p:clrMapOvr>
  <p:transition spd="med">
    <p:zoom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400" dirty="0">
              <a:latin typeface="Arial" panose="020B0604020202020204" pitchFamily="34" charset="0"/>
            </a:endParaRPr>
          </a:p>
        </p:txBody>
      </p:sp>
      <p:sp>
        <p:nvSpPr>
          <p:cNvPr id="6147"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a:latin typeface="Arial" panose="020B0604020202020204" pitchFamily="34" charset="0"/>
            </a:endParaRPr>
          </a:p>
        </p:txBody>
      </p:sp>
      <p:sp>
        <p:nvSpPr>
          <p:cNvPr id="603140" name="Rectangle 4"/>
          <p:cNvSpPr>
            <a:spLocks noGrp="1" noChangeArrowheads="1"/>
          </p:cNvSpPr>
          <p:nvPr>
            <p:ph type="title" idx="4294967295"/>
          </p:nvPr>
        </p:nvSpPr>
        <p:spPr>
          <a:xfrm>
            <a:off x="457200" y="228600"/>
            <a:ext cx="8229600" cy="503238"/>
          </a:xfrm>
        </p:spPr>
        <p:txBody>
          <a:bodyPr anchor="t">
            <a:normAutofit fontScale="90000"/>
          </a:bodyPr>
          <a:lstStyle/>
          <a:p>
            <a:pPr eaLnBrk="1" hangingPunct="1">
              <a:defRPr/>
            </a:pPr>
            <a:r>
              <a:rPr lang="en-US" sz="2900" b="1" dirty="0">
                <a:solidFill>
                  <a:srgbClr val="C00000"/>
                </a:solidFill>
                <a:latin typeface="Arial" charset="0"/>
              </a:rPr>
              <a:t>OSHA Update</a:t>
            </a:r>
            <a:endParaRPr lang="en-US" sz="2900" b="1" dirty="0" smtClean="0">
              <a:solidFill>
                <a:srgbClr val="C00000"/>
              </a:solidFill>
              <a:latin typeface="Arial" charset="0"/>
            </a:endParaRPr>
          </a:p>
        </p:txBody>
      </p:sp>
      <p:sp>
        <p:nvSpPr>
          <p:cNvPr id="6149" name="Rectangle 3"/>
          <p:cNvSpPr>
            <a:spLocks noGrp="1" noChangeArrowheads="1"/>
          </p:cNvSpPr>
          <p:nvPr>
            <p:ph idx="4294967295"/>
          </p:nvPr>
        </p:nvSpPr>
        <p:spPr>
          <a:xfrm>
            <a:off x="457200" y="762000"/>
            <a:ext cx="8229600" cy="5594350"/>
          </a:xfrm>
          <a:solidFill>
            <a:srgbClr val="FFFFFF"/>
          </a:solidFill>
        </p:spPr>
        <p:txBody>
          <a:bodyPr/>
          <a:lstStyle/>
          <a:p>
            <a:pPr marL="0" indent="0" algn="ctr">
              <a:buNone/>
              <a:defRPr/>
            </a:pPr>
            <a:r>
              <a:rPr lang="en-US" sz="2200" b="1" u="sng" dirty="0">
                <a:latin typeface="Arial" panose="020B0604020202020204" pitchFamily="34" charset="0"/>
                <a:cs typeface="Arial" panose="020B0604020202020204" pitchFamily="34" charset="0"/>
              </a:rPr>
              <a:t>Recordkeeping and Reporting Rules</a:t>
            </a:r>
          </a:p>
          <a:p>
            <a:pPr>
              <a:defRPr/>
            </a:pPr>
            <a:r>
              <a:rPr lang="en-US" sz="2200" u="sng" dirty="0" smtClean="0">
                <a:latin typeface="Arial" panose="020B0604020202020204" pitchFamily="34" charset="0"/>
                <a:cs typeface="Arial" panose="020B0604020202020204" pitchFamily="34" charset="0"/>
              </a:rPr>
              <a:t>Second</a:t>
            </a:r>
            <a:r>
              <a:rPr lang="en-US" sz="2200" dirty="0" smtClean="0">
                <a:latin typeface="Arial" panose="020B0604020202020204" pitchFamily="34" charset="0"/>
                <a:cs typeface="Arial" panose="020B0604020202020204" pitchFamily="34" charset="0"/>
              </a:rPr>
              <a:t>, a proposal nearing final action would revise Part 1904 of OSHA’s regulations to dramatically increase reporting </a:t>
            </a:r>
            <a:r>
              <a:rPr lang="en-US" sz="2200" dirty="0">
                <a:latin typeface="Arial" panose="020B0604020202020204" pitchFamily="34" charset="0"/>
                <a:cs typeface="Arial" panose="020B0604020202020204" pitchFamily="34" charset="0"/>
              </a:rPr>
              <a:t>of </a:t>
            </a:r>
            <a:r>
              <a:rPr lang="en-US" sz="2200" dirty="0" smtClean="0">
                <a:latin typeface="Arial" panose="020B0604020202020204" pitchFamily="34" charset="0"/>
                <a:cs typeface="Arial" panose="020B0604020202020204" pitchFamily="34" charset="0"/>
              </a:rPr>
              <a:t>work-related </a:t>
            </a:r>
            <a:r>
              <a:rPr lang="en-US" sz="2200" dirty="0">
                <a:latin typeface="Arial" panose="020B0604020202020204" pitchFamily="34" charset="0"/>
                <a:cs typeface="Arial" panose="020B0604020202020204" pitchFamily="34" charset="0"/>
              </a:rPr>
              <a:t>injury </a:t>
            </a:r>
            <a:r>
              <a:rPr lang="en-US" sz="2200" dirty="0" smtClean="0">
                <a:latin typeface="Arial" panose="020B0604020202020204" pitchFamily="34" charset="0"/>
                <a:cs typeface="Arial" panose="020B0604020202020204" pitchFamily="34" charset="0"/>
              </a:rPr>
              <a:t>and illness information from OSHA </a:t>
            </a:r>
            <a:r>
              <a:rPr lang="en-US" sz="2200" u="sng" dirty="0" smtClean="0">
                <a:latin typeface="Arial" panose="020B0604020202020204" pitchFamily="34" charset="0"/>
                <a:cs typeface="Arial" panose="020B0604020202020204" pitchFamily="34" charset="0"/>
              </a:rPr>
              <a:t>Form 301</a:t>
            </a:r>
            <a:r>
              <a:rPr lang="en-US" sz="2200" dirty="0" smtClean="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Injury &amp;</a:t>
            </a:r>
            <a:r>
              <a:rPr lang="en-US" sz="2200" dirty="0" smtClean="0">
                <a:latin typeface="Arial" panose="020B0604020202020204" pitchFamily="34" charset="0"/>
                <a:cs typeface="Arial" panose="020B0604020202020204" pitchFamily="34" charset="0"/>
              </a:rPr>
              <a:t> Illness Incident </a:t>
            </a:r>
            <a:r>
              <a:rPr lang="en-US" sz="2200" dirty="0">
                <a:latin typeface="Arial" panose="020B0604020202020204" pitchFamily="34" charset="0"/>
                <a:cs typeface="Arial" panose="020B0604020202020204" pitchFamily="34" charset="0"/>
              </a:rPr>
              <a:t>Report), </a:t>
            </a:r>
            <a:r>
              <a:rPr lang="en-US" sz="2200" u="sng" dirty="0">
                <a:latin typeface="Arial" panose="020B0604020202020204" pitchFamily="34" charset="0"/>
                <a:cs typeface="Arial" panose="020B0604020202020204" pitchFamily="34" charset="0"/>
              </a:rPr>
              <a:t>Form 300 </a:t>
            </a:r>
            <a:r>
              <a:rPr lang="en-US" sz="2200" dirty="0" smtClean="0">
                <a:latin typeface="Arial" panose="020B0604020202020204" pitchFamily="34" charset="0"/>
                <a:cs typeface="Arial" panose="020B0604020202020204" pitchFamily="34" charset="0"/>
              </a:rPr>
              <a:t>(Injury &amp; Illness Log), and </a:t>
            </a:r>
            <a:r>
              <a:rPr lang="en-US" sz="2200" u="sng" dirty="0" smtClean="0">
                <a:latin typeface="Arial" panose="020B0604020202020204" pitchFamily="34" charset="0"/>
                <a:cs typeface="Arial" panose="020B0604020202020204" pitchFamily="34" charset="0"/>
              </a:rPr>
              <a:t>Form 300A </a:t>
            </a:r>
            <a:r>
              <a:rPr lang="en-US" sz="2200" dirty="0">
                <a:latin typeface="Arial" panose="020B0604020202020204" pitchFamily="34" charset="0"/>
                <a:cs typeface="Arial" panose="020B0604020202020204" pitchFamily="34" charset="0"/>
              </a:rPr>
              <a:t>(Annual </a:t>
            </a:r>
            <a:r>
              <a:rPr lang="en-US" sz="2200" dirty="0" smtClean="0">
                <a:latin typeface="Arial" panose="020B0604020202020204" pitchFamily="34" charset="0"/>
                <a:cs typeface="Arial" panose="020B0604020202020204" pitchFamily="34" charset="0"/>
              </a:rPr>
              <a:t>Summary)</a:t>
            </a:r>
          </a:p>
          <a:p>
            <a:pPr>
              <a:defRPr/>
            </a:pPr>
            <a:r>
              <a:rPr lang="en-US" sz="2200" dirty="0" smtClean="0">
                <a:latin typeface="Arial" panose="020B0604020202020204" pitchFamily="34" charset="0"/>
                <a:cs typeface="Arial" panose="020B0604020202020204" pitchFamily="34" charset="0"/>
              </a:rPr>
              <a:t>Currently:</a:t>
            </a:r>
          </a:p>
          <a:p>
            <a:pPr marL="914400" indent="-457200">
              <a:buFont typeface="Wingdings 3" panose="05040102010807070707" pitchFamily="18" charset="2"/>
              <a:buChar char="&quot;"/>
              <a:defRPr/>
            </a:pPr>
            <a:r>
              <a:rPr lang="en-US" sz="2200" dirty="0" smtClean="0">
                <a:latin typeface="Arial" panose="020B0604020202020204" pitchFamily="34" charset="0"/>
                <a:cs typeface="Arial" panose="020B0604020202020204" pitchFamily="34" charset="0"/>
              </a:rPr>
              <a:t>the forms must be provided to OSHA and employees only per specific requests (e.g., during OSHA inspections)</a:t>
            </a:r>
          </a:p>
          <a:p>
            <a:pPr marL="914400" indent="-457200">
              <a:buFont typeface="Wingdings 3" panose="05040102010807070707" pitchFamily="18" charset="2"/>
              <a:buChar char="&quot;"/>
              <a:defRPr/>
            </a:pPr>
            <a:r>
              <a:rPr lang="en-US" sz="2200" dirty="0" smtClean="0">
                <a:latin typeface="Arial" panose="020B0604020202020204" pitchFamily="34" charset="0"/>
                <a:cs typeface="Arial" panose="020B0604020202020204" pitchFamily="34" charset="0"/>
              </a:rPr>
              <a:t>The annual summary (Form 300A) must be posted in the workplace for 3 months but not reported</a:t>
            </a:r>
          </a:p>
          <a:p>
            <a:pPr marL="914400" indent="-457200">
              <a:buFont typeface="Wingdings 3" panose="05040102010807070707" pitchFamily="18" charset="2"/>
              <a:buChar char="&quot;"/>
              <a:defRPr/>
            </a:pPr>
            <a:r>
              <a:rPr lang="en-US" sz="2200" dirty="0" smtClean="0">
                <a:latin typeface="Arial" panose="020B0604020202020204" pitchFamily="34" charset="0"/>
                <a:cs typeface="Arial" panose="020B0604020202020204" pitchFamily="34" charset="0"/>
              </a:rPr>
              <a:t>OSHA collects </a:t>
            </a:r>
            <a:r>
              <a:rPr lang="en-US" sz="2200" dirty="0">
                <a:latin typeface="Arial" panose="020B0604020202020204" pitchFamily="34" charset="0"/>
                <a:cs typeface="Arial" panose="020B0604020202020204" pitchFamily="34" charset="0"/>
              </a:rPr>
              <a:t>some Form 300A information </a:t>
            </a:r>
            <a:r>
              <a:rPr lang="en-US" sz="2200" dirty="0" smtClean="0">
                <a:latin typeface="Arial" panose="020B0604020202020204" pitchFamily="34" charset="0"/>
                <a:cs typeface="Arial" panose="020B0604020202020204" pitchFamily="34" charset="0"/>
              </a:rPr>
              <a:t>from facilities </a:t>
            </a:r>
            <a:r>
              <a:rPr lang="en-US" sz="2200" dirty="0">
                <a:latin typeface="Arial" panose="020B0604020202020204" pitchFamily="34" charset="0"/>
                <a:cs typeface="Arial" panose="020B0604020202020204" pitchFamily="34" charset="0"/>
              </a:rPr>
              <a:t>with ≥20 employees in designated </a:t>
            </a:r>
            <a:r>
              <a:rPr lang="en-US" sz="2200" dirty="0" smtClean="0">
                <a:latin typeface="Arial" panose="020B0604020202020204" pitchFamily="34" charset="0"/>
                <a:cs typeface="Arial" panose="020B0604020202020204" pitchFamily="34" charset="0"/>
              </a:rPr>
              <a:t>industries </a:t>
            </a:r>
            <a:r>
              <a:rPr lang="en-US" sz="2200" dirty="0">
                <a:latin typeface="Arial" panose="020B0604020202020204" pitchFamily="34" charset="0"/>
                <a:cs typeface="Arial" panose="020B0604020202020204" pitchFamily="34" charset="0"/>
              </a:rPr>
              <a:t>(including manufacturing</a:t>
            </a:r>
            <a:r>
              <a:rPr lang="en-US" sz="2200" dirty="0" smtClean="0">
                <a:latin typeface="Arial" panose="020B0604020202020204" pitchFamily="34" charset="0"/>
                <a:cs typeface="Arial" panose="020B0604020202020204" pitchFamily="34" charset="0"/>
              </a:rPr>
              <a:t>) once every 2-3 years.  This is the only routine reporting requirement for the Part 1904 injury &amp; illness forms.</a:t>
            </a:r>
          </a:p>
          <a:p>
            <a:pPr marL="457200" indent="-457200" eaLnBrk="1" hangingPunct="1">
              <a:lnSpc>
                <a:spcPct val="80000"/>
              </a:lnSpc>
              <a:spcBef>
                <a:spcPct val="0"/>
              </a:spcBef>
              <a:spcAft>
                <a:spcPts val="1200"/>
              </a:spcAft>
              <a:buFontTx/>
              <a:buChar char="•"/>
              <a:defRPr/>
            </a:pPr>
            <a:endParaRPr lang="en-US" sz="2200" dirty="0" smtClean="0">
              <a:latin typeface="Arial" panose="020B0604020202020204" pitchFamily="34" charset="0"/>
              <a:cs typeface="Arial" panose="020B0604020202020204" pitchFamily="34" charset="0"/>
            </a:endParaRPr>
          </a:p>
          <a:p>
            <a:pPr marL="457200" indent="-457200" eaLnBrk="1" hangingPunct="1">
              <a:lnSpc>
                <a:spcPct val="80000"/>
              </a:lnSpc>
              <a:spcBef>
                <a:spcPct val="0"/>
              </a:spcBef>
              <a:spcAft>
                <a:spcPts val="1200"/>
              </a:spcAft>
              <a:buFontTx/>
              <a:buChar char="•"/>
              <a:defRPr/>
            </a:pPr>
            <a:endParaRPr lang="en-US" sz="2200" dirty="0" smtClean="0">
              <a:latin typeface="Arial" panose="020B0604020202020204" pitchFamily="34" charset="0"/>
              <a:cs typeface="Arial" panose="020B0604020202020204" pitchFamily="34" charset="0"/>
            </a:endParaRPr>
          </a:p>
        </p:txBody>
      </p:sp>
      <p:sp>
        <p:nvSpPr>
          <p:cNvPr id="6150" name="Rectangle 6"/>
          <p:cNvSpPr>
            <a:spLocks noChangeArrowheads="1"/>
          </p:cNvSpPr>
          <p:nvPr/>
        </p:nvSpPr>
        <p:spPr bwMode="auto">
          <a:xfrm>
            <a:off x="3505200" y="0"/>
            <a:ext cx="5638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2000" b="1" dirty="0">
              <a:solidFill>
                <a:schemeClr val="bg1"/>
              </a:solidFill>
              <a:latin typeface="Arial" panose="020B0604020202020204" pitchFamily="34" charset="0"/>
            </a:endParaRPr>
          </a:p>
        </p:txBody>
      </p:sp>
      <p:sp>
        <p:nvSpPr>
          <p:cNvPr id="6151"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AD84C7B-B39C-4AB7-B1A4-7C4CBDD4E532}" type="slidenum">
              <a:rPr lang="en-US" altLang="en-US" sz="1200">
                <a:solidFill>
                  <a:srgbClr val="898989"/>
                </a:solidFill>
                <a:latin typeface="Times New Roman" panose="02020603050405020304" pitchFamily="18" charset="0"/>
              </a:rPr>
              <a:pPr>
                <a:spcBef>
                  <a:spcPct val="0"/>
                </a:spcBef>
                <a:buFontTx/>
                <a:buNone/>
              </a:pPr>
              <a:t>19</a:t>
            </a:fld>
            <a:endParaRPr lang="en-US" altLang="en-US" sz="1200" dirty="0">
              <a:solidFill>
                <a:srgbClr val="898989"/>
              </a:solidFill>
              <a:latin typeface="Times New Roman" panose="02020603050405020304" pitchFamily="18" charset="0"/>
            </a:endParaRPr>
          </a:p>
        </p:txBody>
      </p:sp>
    </p:spTree>
    <p:extLst>
      <p:ext uri="{BB962C8B-B14F-4D97-AF65-F5344CB8AC3E}">
        <p14:creationId xmlns:p14="http://schemas.microsoft.com/office/powerpoint/2010/main" val="233717578"/>
      </p:ext>
    </p:extLst>
  </p:cSld>
  <p:clrMapOvr>
    <a:masterClrMapping/>
  </p:clrMapOvr>
  <p:transition spd="med">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400" dirty="0">
              <a:latin typeface="Arial" panose="020B0604020202020204" pitchFamily="34" charset="0"/>
            </a:endParaRPr>
          </a:p>
        </p:txBody>
      </p:sp>
      <p:sp>
        <p:nvSpPr>
          <p:cNvPr id="3075"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a:latin typeface="Arial" panose="020B0604020202020204" pitchFamily="34" charset="0"/>
            </a:endParaRPr>
          </a:p>
        </p:txBody>
      </p:sp>
      <p:sp>
        <p:nvSpPr>
          <p:cNvPr id="598020" name="Rectangle 4"/>
          <p:cNvSpPr>
            <a:spLocks noGrp="1" noChangeArrowheads="1"/>
          </p:cNvSpPr>
          <p:nvPr>
            <p:ph type="title"/>
          </p:nvPr>
        </p:nvSpPr>
        <p:spPr>
          <a:xfrm>
            <a:off x="374073" y="202370"/>
            <a:ext cx="8229600" cy="503238"/>
          </a:xfrm>
        </p:spPr>
        <p:txBody>
          <a:bodyPr rtlCol="0" anchor="t">
            <a:normAutofit fontScale="90000"/>
          </a:bodyPr>
          <a:lstStyle/>
          <a:p>
            <a:pPr eaLnBrk="1" hangingPunct="1">
              <a:spcAft>
                <a:spcPts val="1800"/>
              </a:spcAft>
              <a:defRPr/>
            </a:pPr>
            <a:r>
              <a:rPr lang="en-US" sz="2900" b="1" dirty="0" smtClean="0">
                <a:solidFill>
                  <a:srgbClr val="C00000"/>
                </a:solidFill>
                <a:latin typeface="Arial" charset="0"/>
              </a:rPr>
              <a:t>Topics</a:t>
            </a:r>
            <a:endParaRPr lang="en-US" sz="2800" b="1" dirty="0" smtClean="0">
              <a:solidFill>
                <a:srgbClr val="C00000"/>
              </a:solidFill>
              <a:latin typeface="Arial" charset="0"/>
            </a:endParaRPr>
          </a:p>
        </p:txBody>
      </p:sp>
      <p:sp>
        <p:nvSpPr>
          <p:cNvPr id="3077" name="Rectangle 3"/>
          <p:cNvSpPr>
            <a:spLocks noGrp="1" noChangeArrowheads="1"/>
          </p:cNvSpPr>
          <p:nvPr>
            <p:ph idx="1"/>
          </p:nvPr>
        </p:nvSpPr>
        <p:spPr>
          <a:xfrm>
            <a:off x="387928" y="769433"/>
            <a:ext cx="8382000" cy="5586917"/>
          </a:xfrm>
          <a:solidFill>
            <a:srgbClr val="FFFFFF"/>
          </a:solidFill>
        </p:spPr>
        <p:txBody>
          <a:bodyPr/>
          <a:lstStyle/>
          <a:p>
            <a:pPr marL="457200" indent="-457200" eaLnBrk="1" hangingPunct="1">
              <a:lnSpc>
                <a:spcPct val="80000"/>
              </a:lnSpc>
              <a:spcBef>
                <a:spcPts val="0"/>
              </a:spcBef>
              <a:spcAft>
                <a:spcPts val="1800"/>
              </a:spcAft>
            </a:pPr>
            <a:r>
              <a:rPr lang="en-US" altLang="en-US" sz="2200" dirty="0" smtClean="0">
                <a:latin typeface="Arial" panose="020B0604020202020204" pitchFamily="34" charset="0"/>
              </a:rPr>
              <a:t>Asphalt Fumes Update</a:t>
            </a:r>
          </a:p>
          <a:p>
            <a:pPr marL="914400" indent="-457200" eaLnBrk="1" hangingPunct="1">
              <a:lnSpc>
                <a:spcPct val="80000"/>
              </a:lnSpc>
              <a:spcBef>
                <a:spcPts val="0"/>
              </a:spcBef>
              <a:spcAft>
                <a:spcPts val="1800"/>
              </a:spcAft>
              <a:buFont typeface="Arial" panose="020B0604020202020204" pitchFamily="34" charset="0"/>
              <a:buChar char="→"/>
            </a:pPr>
            <a:r>
              <a:rPr lang="en-US" altLang="en-US" sz="2200" dirty="0" smtClean="0">
                <a:latin typeface="Arial" panose="020B0604020202020204" pitchFamily="34" charset="0"/>
              </a:rPr>
              <a:t>Update on the BURA Fume QRA</a:t>
            </a:r>
            <a:endParaRPr lang="en-US" altLang="en-US" sz="2200" dirty="0">
              <a:latin typeface="Arial" panose="020B0604020202020204" pitchFamily="34" charset="0"/>
            </a:endParaRPr>
          </a:p>
          <a:p>
            <a:pPr marL="914400" indent="-457200" eaLnBrk="1" hangingPunct="1">
              <a:lnSpc>
                <a:spcPct val="80000"/>
              </a:lnSpc>
              <a:spcBef>
                <a:spcPts val="0"/>
              </a:spcBef>
              <a:spcAft>
                <a:spcPts val="1800"/>
              </a:spcAft>
              <a:buFont typeface="Arial" panose="020B0604020202020204" pitchFamily="34" charset="0"/>
              <a:buChar char="→"/>
            </a:pPr>
            <a:r>
              <a:rPr lang="en-US" altLang="en-US" sz="2200" dirty="0" smtClean="0">
                <a:latin typeface="Arial" panose="020B0604020202020204" pitchFamily="34" charset="0"/>
              </a:rPr>
              <a:t>Revisions to ASTM D312</a:t>
            </a:r>
          </a:p>
          <a:p>
            <a:pPr marL="914400" indent="-457200" eaLnBrk="1" hangingPunct="1">
              <a:lnSpc>
                <a:spcPct val="80000"/>
              </a:lnSpc>
              <a:spcBef>
                <a:spcPts val="0"/>
              </a:spcBef>
              <a:spcAft>
                <a:spcPts val="1800"/>
              </a:spcAft>
              <a:buFont typeface="Arial" panose="020B0604020202020204" pitchFamily="34" charset="0"/>
              <a:buChar char="→"/>
            </a:pPr>
            <a:r>
              <a:rPr lang="en-US" altLang="en-US" sz="2200" dirty="0" smtClean="0">
                <a:latin typeface="Arial" panose="020B0604020202020204" pitchFamily="34" charset="0"/>
              </a:rPr>
              <a:t>Communications</a:t>
            </a:r>
          </a:p>
          <a:p>
            <a:pPr eaLnBrk="1" hangingPunct="1">
              <a:lnSpc>
                <a:spcPct val="80000"/>
              </a:lnSpc>
              <a:spcBef>
                <a:spcPts val="0"/>
              </a:spcBef>
              <a:spcAft>
                <a:spcPts val="1800"/>
              </a:spcAft>
            </a:pPr>
            <a:r>
              <a:rPr lang="en-US" altLang="en-US" sz="2200" dirty="0" smtClean="0">
                <a:latin typeface="Arial" panose="020B0604020202020204" pitchFamily="34" charset="0"/>
              </a:rPr>
              <a:t>Silica Update</a:t>
            </a:r>
          </a:p>
          <a:p>
            <a:pPr marL="914400" indent="-457200" eaLnBrk="1" hangingPunct="1">
              <a:lnSpc>
                <a:spcPct val="80000"/>
              </a:lnSpc>
              <a:spcBef>
                <a:spcPts val="0"/>
              </a:spcBef>
              <a:spcAft>
                <a:spcPts val="1800"/>
              </a:spcAft>
              <a:buFont typeface="Arial" panose="020B0604020202020204" pitchFamily="34" charset="0"/>
              <a:buChar char="→"/>
            </a:pPr>
            <a:r>
              <a:rPr lang="en-US" altLang="en-US" sz="2200" dirty="0" smtClean="0">
                <a:latin typeface="Arial" panose="020B0604020202020204" pitchFamily="34" charset="0"/>
              </a:rPr>
              <a:t>Rulemaking Status</a:t>
            </a:r>
          </a:p>
          <a:p>
            <a:pPr marL="914400" indent="-457200" eaLnBrk="1" hangingPunct="1">
              <a:lnSpc>
                <a:spcPct val="80000"/>
              </a:lnSpc>
              <a:spcBef>
                <a:spcPts val="0"/>
              </a:spcBef>
              <a:spcAft>
                <a:spcPts val="1800"/>
              </a:spcAft>
              <a:buFont typeface="Arial" panose="020B0604020202020204" pitchFamily="34" charset="0"/>
              <a:buChar char="→"/>
            </a:pPr>
            <a:r>
              <a:rPr lang="en-US" altLang="en-US" sz="2200" dirty="0" smtClean="0">
                <a:latin typeface="Arial" panose="020B0604020202020204" pitchFamily="34" charset="0"/>
              </a:rPr>
              <a:t>Medical Surveillance and Training Provisions</a:t>
            </a:r>
          </a:p>
          <a:p>
            <a:pPr eaLnBrk="1" hangingPunct="1">
              <a:lnSpc>
                <a:spcPct val="80000"/>
              </a:lnSpc>
              <a:spcBef>
                <a:spcPts val="0"/>
              </a:spcBef>
              <a:spcAft>
                <a:spcPts val="1800"/>
              </a:spcAft>
            </a:pPr>
            <a:r>
              <a:rPr lang="en-US" altLang="en-US" sz="2200" dirty="0" smtClean="0">
                <a:latin typeface="Arial" panose="020B0604020202020204" pitchFamily="34" charset="0"/>
              </a:rPr>
              <a:t>Prop 65 Update</a:t>
            </a:r>
          </a:p>
          <a:p>
            <a:pPr eaLnBrk="1" hangingPunct="1">
              <a:lnSpc>
                <a:spcPct val="80000"/>
              </a:lnSpc>
              <a:spcBef>
                <a:spcPts val="0"/>
              </a:spcBef>
              <a:spcAft>
                <a:spcPts val="1800"/>
              </a:spcAft>
            </a:pPr>
            <a:r>
              <a:rPr lang="en-US" altLang="en-US" sz="2200" dirty="0" smtClean="0">
                <a:latin typeface="Arial" panose="020B0604020202020204" pitchFamily="34" charset="0"/>
              </a:rPr>
              <a:t>OSHA Updates</a:t>
            </a:r>
          </a:p>
          <a:p>
            <a:pPr marL="914400" indent="-457200" eaLnBrk="1" hangingPunct="1">
              <a:lnSpc>
                <a:spcPct val="80000"/>
              </a:lnSpc>
              <a:spcBef>
                <a:spcPts val="0"/>
              </a:spcBef>
              <a:spcAft>
                <a:spcPts val="1800"/>
              </a:spcAft>
              <a:buFont typeface="Arial" panose="020B0604020202020204" pitchFamily="34" charset="0"/>
              <a:buChar char="→"/>
            </a:pPr>
            <a:r>
              <a:rPr lang="en-US" altLang="en-US" sz="2200" dirty="0" smtClean="0">
                <a:latin typeface="Arial" panose="020B0604020202020204" pitchFamily="34" charset="0"/>
              </a:rPr>
              <a:t>HazCom Compliance Developments</a:t>
            </a:r>
            <a:endParaRPr lang="en-US" altLang="en-US" sz="2200" dirty="0">
              <a:latin typeface="Arial" panose="020B0604020202020204" pitchFamily="34" charset="0"/>
            </a:endParaRPr>
          </a:p>
          <a:p>
            <a:pPr marL="914400" indent="-457200" eaLnBrk="1" hangingPunct="1">
              <a:lnSpc>
                <a:spcPct val="80000"/>
              </a:lnSpc>
              <a:spcBef>
                <a:spcPts val="0"/>
              </a:spcBef>
              <a:spcAft>
                <a:spcPts val="1800"/>
              </a:spcAft>
              <a:buFont typeface="Arial" panose="020B0604020202020204" pitchFamily="34" charset="0"/>
              <a:buChar char="→"/>
            </a:pPr>
            <a:r>
              <a:rPr lang="en-US" altLang="en-US" sz="2200" dirty="0">
                <a:latin typeface="Arial" panose="020B0604020202020204" pitchFamily="34" charset="0"/>
              </a:rPr>
              <a:t>Recordkeeping and Reporting Rules</a:t>
            </a:r>
          </a:p>
          <a:p>
            <a:pPr marL="914400" indent="-457200" eaLnBrk="1" hangingPunct="1">
              <a:lnSpc>
                <a:spcPct val="80000"/>
              </a:lnSpc>
              <a:spcBef>
                <a:spcPts val="0"/>
              </a:spcBef>
              <a:spcAft>
                <a:spcPts val="2400"/>
              </a:spcAft>
              <a:buFont typeface="Arial" panose="020B0604020202020204" pitchFamily="34" charset="0"/>
              <a:buChar char="→"/>
            </a:pPr>
            <a:endParaRPr lang="en-US" altLang="en-US" sz="2200" dirty="0" smtClean="0">
              <a:latin typeface="Arial" panose="020B0604020202020204" pitchFamily="34" charset="0"/>
            </a:endParaRPr>
          </a:p>
          <a:p>
            <a:pPr eaLnBrk="1" hangingPunct="1">
              <a:spcBef>
                <a:spcPts val="0"/>
              </a:spcBef>
              <a:spcAft>
                <a:spcPts val="600"/>
              </a:spcAft>
            </a:pPr>
            <a:endParaRPr lang="en-US" altLang="en-US" sz="2800" dirty="0" smtClean="0">
              <a:latin typeface="Arial" panose="020B0604020202020204" pitchFamily="34" charset="0"/>
            </a:endParaRPr>
          </a:p>
          <a:p>
            <a:pPr eaLnBrk="1" hangingPunct="1">
              <a:spcBef>
                <a:spcPct val="10000"/>
              </a:spcBef>
              <a:spcAft>
                <a:spcPct val="20000"/>
              </a:spcAft>
              <a:buFont typeface="Arial" panose="020B0604020202020204" pitchFamily="34" charset="0"/>
              <a:buNone/>
            </a:pPr>
            <a:endParaRPr lang="en-US" altLang="en-US" sz="2800" dirty="0" smtClean="0">
              <a:latin typeface="Arial" panose="020B0604020202020204" pitchFamily="34" charset="0"/>
            </a:endParaRPr>
          </a:p>
        </p:txBody>
      </p:sp>
      <p:sp>
        <p:nvSpPr>
          <p:cNvPr id="3078" name="Rectangle 6"/>
          <p:cNvSpPr>
            <a:spLocks noChangeArrowheads="1"/>
          </p:cNvSpPr>
          <p:nvPr/>
        </p:nvSpPr>
        <p:spPr bwMode="auto">
          <a:xfrm>
            <a:off x="3505200" y="0"/>
            <a:ext cx="5638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2000" b="1" dirty="0">
              <a:solidFill>
                <a:schemeClr val="bg1"/>
              </a:solidFill>
              <a:latin typeface="Arial" panose="020B0604020202020204" pitchFamily="34" charset="0"/>
            </a:endParaRPr>
          </a:p>
        </p:txBody>
      </p:sp>
      <p:sp>
        <p:nvSpPr>
          <p:cNvPr id="9" name="Slide Number Placeholder 8"/>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7FCA917C-03C7-4937-A7F1-EEB188369482}" type="slidenum">
              <a:rPr lang="en-US" altLang="en-US" sz="1200">
                <a:solidFill>
                  <a:srgbClr val="898989"/>
                </a:solidFill>
              </a:rPr>
              <a:pPr eaLnBrk="1" hangingPunct="1"/>
              <a:t>2</a:t>
            </a:fld>
            <a:endParaRPr lang="en-US" altLang="en-US" sz="1200" dirty="0">
              <a:solidFill>
                <a:srgbClr val="898989"/>
              </a:solidFill>
            </a:endParaRPr>
          </a:p>
        </p:txBody>
      </p:sp>
    </p:spTree>
  </p:cSld>
  <p:clrMapOvr>
    <a:masterClrMapping/>
  </p:clrMapOvr>
  <p:transition spd="med">
    <p:zoom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400" dirty="0">
              <a:latin typeface="Arial" panose="020B0604020202020204" pitchFamily="34" charset="0"/>
            </a:endParaRPr>
          </a:p>
        </p:txBody>
      </p:sp>
      <p:sp>
        <p:nvSpPr>
          <p:cNvPr id="6147"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a:latin typeface="Arial" panose="020B0604020202020204" pitchFamily="34" charset="0"/>
            </a:endParaRPr>
          </a:p>
        </p:txBody>
      </p:sp>
      <p:sp>
        <p:nvSpPr>
          <p:cNvPr id="603140" name="Rectangle 4"/>
          <p:cNvSpPr>
            <a:spLocks noGrp="1" noChangeArrowheads="1"/>
          </p:cNvSpPr>
          <p:nvPr>
            <p:ph type="title" idx="4294967295"/>
          </p:nvPr>
        </p:nvSpPr>
        <p:spPr>
          <a:xfrm>
            <a:off x="457200" y="228600"/>
            <a:ext cx="8229600" cy="503238"/>
          </a:xfrm>
        </p:spPr>
        <p:txBody>
          <a:bodyPr anchor="t">
            <a:normAutofit fontScale="90000"/>
          </a:bodyPr>
          <a:lstStyle/>
          <a:p>
            <a:pPr eaLnBrk="1" hangingPunct="1">
              <a:defRPr/>
            </a:pPr>
            <a:r>
              <a:rPr lang="en-US" sz="2900" b="1" dirty="0" smtClean="0">
                <a:solidFill>
                  <a:srgbClr val="C00000"/>
                </a:solidFill>
                <a:latin typeface="Arial" charset="0"/>
              </a:rPr>
              <a:t>OSHA Update</a:t>
            </a:r>
          </a:p>
        </p:txBody>
      </p:sp>
      <p:sp>
        <p:nvSpPr>
          <p:cNvPr id="6149" name="Rectangle 3"/>
          <p:cNvSpPr>
            <a:spLocks noGrp="1" noChangeArrowheads="1"/>
          </p:cNvSpPr>
          <p:nvPr>
            <p:ph idx="4294967295"/>
          </p:nvPr>
        </p:nvSpPr>
        <p:spPr>
          <a:xfrm>
            <a:off x="457200" y="881949"/>
            <a:ext cx="8229600" cy="5029200"/>
          </a:xfrm>
          <a:solidFill>
            <a:srgbClr val="FFFFFF"/>
          </a:solidFill>
        </p:spPr>
        <p:txBody>
          <a:bodyPr/>
          <a:lstStyle/>
          <a:p>
            <a:pPr marL="0" indent="0" algn="ctr">
              <a:buNone/>
              <a:defRPr/>
            </a:pPr>
            <a:r>
              <a:rPr lang="en-US" sz="2200" b="1" u="sng" dirty="0">
                <a:latin typeface="Arial" panose="020B0604020202020204" pitchFamily="34" charset="0"/>
                <a:cs typeface="Arial" panose="020B0604020202020204" pitchFamily="34" charset="0"/>
              </a:rPr>
              <a:t>Recordkeeping and Reporting Rules</a:t>
            </a:r>
          </a:p>
          <a:p>
            <a:pPr marL="0" indent="0">
              <a:buNone/>
              <a:defRPr/>
            </a:pPr>
            <a:r>
              <a:rPr lang="en-US" sz="2200" dirty="0" smtClean="0">
                <a:latin typeface="Arial" panose="020B0604020202020204" pitchFamily="34" charset="0"/>
                <a:cs typeface="Arial" panose="020B0604020202020204" pitchFamily="34" charset="0"/>
              </a:rPr>
              <a:t>OSHA’s November 2013 proposed </a:t>
            </a:r>
            <a:r>
              <a:rPr lang="en-US" sz="2200" dirty="0">
                <a:latin typeface="Arial" panose="020B0604020202020204" pitchFamily="34" charset="0"/>
                <a:cs typeface="Arial" panose="020B0604020202020204" pitchFamily="34" charset="0"/>
              </a:rPr>
              <a:t>rule </a:t>
            </a:r>
            <a:r>
              <a:rPr lang="en-US" sz="2200" dirty="0" smtClean="0">
                <a:latin typeface="Arial" panose="020B0604020202020204" pitchFamily="34" charset="0"/>
                <a:cs typeface="Arial" panose="020B0604020202020204" pitchFamily="34" charset="0"/>
              </a:rPr>
              <a:t>would establish a broad </a:t>
            </a:r>
            <a:r>
              <a:rPr lang="en-US" sz="2200" dirty="0">
                <a:latin typeface="Arial" panose="020B0604020202020204" pitchFamily="34" charset="0"/>
                <a:cs typeface="Arial" panose="020B0604020202020204" pitchFamily="34" charset="0"/>
              </a:rPr>
              <a:t>program of electronic </a:t>
            </a:r>
            <a:r>
              <a:rPr lang="en-US" sz="2200" dirty="0" smtClean="0">
                <a:latin typeface="Arial" panose="020B0604020202020204" pitchFamily="34" charset="0"/>
                <a:cs typeface="Arial" panose="020B0604020202020204" pitchFamily="34" charset="0"/>
              </a:rPr>
              <a:t>reporting as follows:</a:t>
            </a:r>
            <a:endParaRPr lang="en-US" sz="2200" dirty="0">
              <a:latin typeface="Arial" panose="020B0604020202020204" pitchFamily="34" charset="0"/>
              <a:cs typeface="Arial" panose="020B0604020202020204" pitchFamily="34" charset="0"/>
            </a:endParaRPr>
          </a:p>
          <a:p>
            <a:pPr>
              <a:defRPr/>
            </a:pPr>
            <a:r>
              <a:rPr lang="en-US" sz="2200" dirty="0">
                <a:latin typeface="Arial" panose="020B0604020202020204" pitchFamily="34" charset="0"/>
                <a:cs typeface="Arial" panose="020B0604020202020204" pitchFamily="34" charset="0"/>
              </a:rPr>
              <a:t>Establishments with ≥250 employees must electronically submit all Part 1904 information to OSHA </a:t>
            </a:r>
            <a:r>
              <a:rPr lang="en-US" sz="2200" u="sng" dirty="0">
                <a:latin typeface="Arial" panose="020B0604020202020204" pitchFamily="34" charset="0"/>
                <a:cs typeface="Arial" panose="020B0604020202020204" pitchFamily="34" charset="0"/>
              </a:rPr>
              <a:t>quarterly</a:t>
            </a:r>
          </a:p>
          <a:p>
            <a:pPr>
              <a:defRPr/>
            </a:pPr>
            <a:r>
              <a:rPr lang="en-US" sz="2200" dirty="0">
                <a:latin typeface="Arial" panose="020B0604020202020204" pitchFamily="34" charset="0"/>
                <a:cs typeface="Arial" panose="020B0604020202020204" pitchFamily="34" charset="0"/>
              </a:rPr>
              <a:t>With exceptions not relevant here, establishments with ≥20 employees must electronically submit the Form 300A summary </a:t>
            </a:r>
            <a:r>
              <a:rPr lang="en-US" sz="2200" dirty="0" smtClean="0">
                <a:latin typeface="Arial" panose="020B0604020202020204" pitchFamily="34" charset="0"/>
                <a:cs typeface="Arial" panose="020B0604020202020204" pitchFamily="34" charset="0"/>
              </a:rPr>
              <a:t>to </a:t>
            </a:r>
            <a:r>
              <a:rPr lang="en-US" sz="2200" dirty="0">
                <a:latin typeface="Arial" panose="020B0604020202020204" pitchFamily="34" charset="0"/>
                <a:cs typeface="Arial" panose="020B0604020202020204" pitchFamily="34" charset="0"/>
              </a:rPr>
              <a:t>OSHA </a:t>
            </a:r>
            <a:r>
              <a:rPr lang="en-US" sz="2200" u="sng" dirty="0">
                <a:latin typeface="Arial" panose="020B0604020202020204" pitchFamily="34" charset="0"/>
                <a:cs typeface="Arial" panose="020B0604020202020204" pitchFamily="34" charset="0"/>
              </a:rPr>
              <a:t>annually</a:t>
            </a:r>
          </a:p>
          <a:p>
            <a:pPr>
              <a:defRPr/>
            </a:pPr>
            <a:r>
              <a:rPr lang="en-US" sz="2200" dirty="0">
                <a:latin typeface="Arial" panose="020B0604020202020204" pitchFamily="34" charset="0"/>
                <a:cs typeface="Arial" panose="020B0604020202020204" pitchFamily="34" charset="0"/>
              </a:rPr>
              <a:t>Any employer must electronically submit Part 1904 data as requested by OSHA in a notification delivered by mail and published in the Federal Register &amp; on OSHA’s web site</a:t>
            </a:r>
          </a:p>
          <a:p>
            <a:pPr>
              <a:defRPr/>
            </a:pPr>
            <a:r>
              <a:rPr lang="en-US" sz="2200" dirty="0">
                <a:latin typeface="Arial" panose="020B0604020202020204" pitchFamily="34" charset="0"/>
                <a:cs typeface="Arial" panose="020B0604020202020204" pitchFamily="34" charset="0"/>
              </a:rPr>
              <a:t>OSHA indicates it plans to build “a secure Web site” for the </a:t>
            </a:r>
            <a:r>
              <a:rPr lang="en-US" sz="2200" dirty="0" smtClean="0">
                <a:latin typeface="Arial" panose="020B0604020202020204" pitchFamily="34" charset="0"/>
                <a:cs typeface="Arial" panose="020B0604020202020204" pitchFamily="34" charset="0"/>
              </a:rPr>
              <a:t>electronic data submissions.</a:t>
            </a:r>
            <a:endParaRPr lang="en-US" sz="2200" dirty="0">
              <a:latin typeface="Arial" panose="020B0604020202020204" pitchFamily="34" charset="0"/>
              <a:cs typeface="Arial" panose="020B0604020202020204" pitchFamily="34" charset="0"/>
            </a:endParaRPr>
          </a:p>
          <a:p>
            <a:pPr marL="457200" indent="-457200" eaLnBrk="1" hangingPunct="1">
              <a:lnSpc>
                <a:spcPct val="80000"/>
              </a:lnSpc>
              <a:spcBef>
                <a:spcPct val="0"/>
              </a:spcBef>
              <a:spcAft>
                <a:spcPts val="1200"/>
              </a:spcAft>
              <a:buFontTx/>
              <a:buChar char="•"/>
              <a:defRPr/>
            </a:pPr>
            <a:endParaRPr lang="en-US" sz="2200" dirty="0" smtClean="0">
              <a:latin typeface="Arial" panose="020B0604020202020204" pitchFamily="34" charset="0"/>
              <a:cs typeface="Arial" panose="020B0604020202020204" pitchFamily="34" charset="0"/>
            </a:endParaRPr>
          </a:p>
          <a:p>
            <a:pPr marL="457200" indent="-457200" eaLnBrk="1" hangingPunct="1">
              <a:lnSpc>
                <a:spcPct val="80000"/>
              </a:lnSpc>
              <a:spcBef>
                <a:spcPct val="0"/>
              </a:spcBef>
              <a:spcAft>
                <a:spcPts val="1200"/>
              </a:spcAft>
              <a:buFontTx/>
              <a:buChar char="•"/>
              <a:defRPr/>
            </a:pPr>
            <a:endParaRPr lang="en-US" sz="2200" dirty="0" smtClean="0">
              <a:latin typeface="Arial" panose="020B0604020202020204" pitchFamily="34" charset="0"/>
              <a:cs typeface="Arial" panose="020B0604020202020204" pitchFamily="34" charset="0"/>
            </a:endParaRPr>
          </a:p>
        </p:txBody>
      </p:sp>
      <p:sp>
        <p:nvSpPr>
          <p:cNvPr id="6150" name="Rectangle 6"/>
          <p:cNvSpPr>
            <a:spLocks noChangeArrowheads="1"/>
          </p:cNvSpPr>
          <p:nvPr/>
        </p:nvSpPr>
        <p:spPr bwMode="auto">
          <a:xfrm>
            <a:off x="3505200" y="0"/>
            <a:ext cx="5638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2000" b="1" dirty="0">
              <a:solidFill>
                <a:schemeClr val="bg1"/>
              </a:solidFill>
              <a:latin typeface="Arial" panose="020B0604020202020204" pitchFamily="34" charset="0"/>
            </a:endParaRPr>
          </a:p>
        </p:txBody>
      </p:sp>
      <p:sp>
        <p:nvSpPr>
          <p:cNvPr id="6151"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AD84C7B-B39C-4AB7-B1A4-7C4CBDD4E532}" type="slidenum">
              <a:rPr lang="en-US" altLang="en-US" sz="1200">
                <a:solidFill>
                  <a:srgbClr val="898989"/>
                </a:solidFill>
                <a:latin typeface="Times New Roman" panose="02020603050405020304" pitchFamily="18" charset="0"/>
              </a:rPr>
              <a:pPr>
                <a:spcBef>
                  <a:spcPct val="0"/>
                </a:spcBef>
                <a:buFontTx/>
                <a:buNone/>
              </a:pPr>
              <a:t>20</a:t>
            </a:fld>
            <a:endParaRPr lang="en-US" altLang="en-US" sz="1200" dirty="0">
              <a:solidFill>
                <a:srgbClr val="898989"/>
              </a:solidFill>
              <a:latin typeface="Times New Roman" panose="02020603050405020304" pitchFamily="18" charset="0"/>
            </a:endParaRPr>
          </a:p>
        </p:txBody>
      </p:sp>
    </p:spTree>
    <p:extLst>
      <p:ext uri="{BB962C8B-B14F-4D97-AF65-F5344CB8AC3E}">
        <p14:creationId xmlns:p14="http://schemas.microsoft.com/office/powerpoint/2010/main" val="728999781"/>
      </p:ext>
    </p:extLst>
  </p:cSld>
  <p:clrMapOvr>
    <a:masterClrMapping/>
  </p:clrMapOvr>
  <p:transition spd="med">
    <p:zoom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400" dirty="0">
              <a:latin typeface="Arial" panose="020B0604020202020204" pitchFamily="34" charset="0"/>
            </a:endParaRPr>
          </a:p>
        </p:txBody>
      </p:sp>
      <p:sp>
        <p:nvSpPr>
          <p:cNvPr id="6147"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a:latin typeface="Arial" panose="020B0604020202020204" pitchFamily="34" charset="0"/>
            </a:endParaRPr>
          </a:p>
        </p:txBody>
      </p:sp>
      <p:sp>
        <p:nvSpPr>
          <p:cNvPr id="603140" name="Rectangle 4"/>
          <p:cNvSpPr>
            <a:spLocks noGrp="1" noChangeArrowheads="1"/>
          </p:cNvSpPr>
          <p:nvPr>
            <p:ph type="title" idx="4294967295"/>
          </p:nvPr>
        </p:nvSpPr>
        <p:spPr>
          <a:xfrm>
            <a:off x="457200" y="228600"/>
            <a:ext cx="8229600" cy="503238"/>
          </a:xfrm>
        </p:spPr>
        <p:txBody>
          <a:bodyPr anchor="t">
            <a:normAutofit fontScale="90000"/>
          </a:bodyPr>
          <a:lstStyle/>
          <a:p>
            <a:pPr eaLnBrk="1" hangingPunct="1">
              <a:defRPr/>
            </a:pPr>
            <a:r>
              <a:rPr lang="en-US" sz="2900" b="1" dirty="0">
                <a:solidFill>
                  <a:srgbClr val="C00000"/>
                </a:solidFill>
                <a:latin typeface="Arial" charset="0"/>
              </a:rPr>
              <a:t>OSHA Update</a:t>
            </a:r>
            <a:endParaRPr lang="en-US" sz="2900" b="1" dirty="0" smtClean="0">
              <a:solidFill>
                <a:srgbClr val="C00000"/>
              </a:solidFill>
              <a:latin typeface="Arial" charset="0"/>
            </a:endParaRPr>
          </a:p>
        </p:txBody>
      </p:sp>
      <p:sp>
        <p:nvSpPr>
          <p:cNvPr id="6149" name="Rectangle 3"/>
          <p:cNvSpPr>
            <a:spLocks noGrp="1" noChangeArrowheads="1"/>
          </p:cNvSpPr>
          <p:nvPr>
            <p:ph idx="4294967295"/>
          </p:nvPr>
        </p:nvSpPr>
        <p:spPr>
          <a:xfrm>
            <a:off x="457200" y="762000"/>
            <a:ext cx="8229600" cy="5594350"/>
          </a:xfrm>
          <a:solidFill>
            <a:srgbClr val="FFFFFF"/>
          </a:solidFill>
        </p:spPr>
        <p:txBody>
          <a:bodyPr/>
          <a:lstStyle/>
          <a:p>
            <a:pPr marL="0" indent="0" algn="ctr">
              <a:buNone/>
              <a:defRPr/>
            </a:pPr>
            <a:r>
              <a:rPr lang="en-US" sz="2200" b="1" u="sng" dirty="0">
                <a:latin typeface="Arial" panose="020B0604020202020204" pitchFamily="34" charset="0"/>
                <a:cs typeface="Arial" panose="020B0604020202020204" pitchFamily="34" charset="0"/>
              </a:rPr>
              <a:t>Recordkeeping and Reporting Rules</a:t>
            </a:r>
          </a:p>
          <a:p>
            <a:pPr marL="457200" indent="-457200">
              <a:spcBef>
                <a:spcPts val="0"/>
              </a:spcBef>
              <a:spcAft>
                <a:spcPts val="1200"/>
              </a:spcAft>
              <a:defRPr/>
            </a:pPr>
            <a:r>
              <a:rPr lang="en-US" sz="2200" dirty="0" smtClean="0">
                <a:latin typeface="Arial" panose="020B0604020202020204" pitchFamily="34" charset="0"/>
                <a:cs typeface="Arial" panose="020B0604020202020204" pitchFamily="34" charset="0"/>
              </a:rPr>
              <a:t>The </a:t>
            </a:r>
            <a:r>
              <a:rPr lang="en-US" sz="2200" dirty="0">
                <a:latin typeface="Arial" panose="020B0604020202020204" pitchFamily="34" charset="0"/>
                <a:cs typeface="Arial" panose="020B0604020202020204" pitchFamily="34" charset="0"/>
              </a:rPr>
              <a:t>preamble to the proposal indicates that, except as </a:t>
            </a:r>
            <a:r>
              <a:rPr lang="en-US" sz="2200" dirty="0" smtClean="0">
                <a:latin typeface="Arial" panose="020B0604020202020204" pitchFamily="34" charset="0"/>
                <a:cs typeface="Arial" panose="020B0604020202020204" pitchFamily="34" charset="0"/>
              </a:rPr>
              <a:t>prohibited </a:t>
            </a:r>
            <a:r>
              <a:rPr lang="en-US" sz="2200" dirty="0">
                <a:latin typeface="Arial" panose="020B0604020202020204" pitchFamily="34" charset="0"/>
                <a:cs typeface="Arial" panose="020B0604020202020204" pitchFamily="34" charset="0"/>
              </a:rPr>
              <a:t>by FOIA and the Privacy Act, </a:t>
            </a:r>
            <a:r>
              <a:rPr lang="en-US" sz="2200" dirty="0" smtClean="0">
                <a:latin typeface="Arial" panose="020B0604020202020204" pitchFamily="34" charset="0"/>
                <a:cs typeface="Arial" panose="020B0604020202020204" pitchFamily="34" charset="0"/>
              </a:rPr>
              <a:t>the following </a:t>
            </a:r>
            <a:r>
              <a:rPr lang="en-US" sz="2200" dirty="0">
                <a:latin typeface="Arial" panose="020B0604020202020204" pitchFamily="34" charset="0"/>
                <a:cs typeface="Arial" panose="020B0604020202020204" pitchFamily="34" charset="0"/>
              </a:rPr>
              <a:t>data </a:t>
            </a:r>
            <a:r>
              <a:rPr lang="en-US" sz="2200" dirty="0" smtClean="0">
                <a:latin typeface="Arial" panose="020B0604020202020204" pitchFamily="34" charset="0"/>
                <a:cs typeface="Arial" panose="020B0604020202020204" pitchFamily="34" charset="0"/>
              </a:rPr>
              <a:t>may </a:t>
            </a:r>
            <a:r>
              <a:rPr lang="en-US" sz="2200" dirty="0">
                <a:latin typeface="Arial" panose="020B0604020202020204" pitchFamily="34" charset="0"/>
                <a:cs typeface="Arial" panose="020B0604020202020204" pitchFamily="34" charset="0"/>
              </a:rPr>
              <a:t>be made </a:t>
            </a:r>
            <a:r>
              <a:rPr lang="en-US" sz="2200" dirty="0" smtClean="0">
                <a:latin typeface="Arial" panose="020B0604020202020204" pitchFamily="34" charset="0"/>
                <a:cs typeface="Arial" panose="020B0604020202020204" pitchFamily="34" charset="0"/>
              </a:rPr>
              <a:t>public:</a:t>
            </a:r>
            <a:endParaRPr lang="en-US" sz="2200" dirty="0">
              <a:latin typeface="Arial" panose="020B0604020202020204" pitchFamily="34" charset="0"/>
              <a:cs typeface="Arial" panose="020B0604020202020204" pitchFamily="34" charset="0"/>
            </a:endParaRPr>
          </a:p>
          <a:p>
            <a:pPr marL="914400" lvl="1" indent="-457200">
              <a:spcBef>
                <a:spcPts val="0"/>
              </a:spcBef>
              <a:spcAft>
                <a:spcPts val="1200"/>
              </a:spcAft>
              <a:buFont typeface="Wingdings 3" panose="05040102010807070707" pitchFamily="18" charset="2"/>
              <a:buChar char="&quot;"/>
              <a:defRPr/>
            </a:pPr>
            <a:r>
              <a:rPr lang="en-US" sz="2200" dirty="0">
                <a:latin typeface="Arial" panose="020B0604020202020204" pitchFamily="34" charset="0"/>
                <a:cs typeface="Arial" panose="020B0604020202020204" pitchFamily="34" charset="0"/>
              </a:rPr>
              <a:t>All Form 300A (annual summary) </a:t>
            </a:r>
            <a:r>
              <a:rPr lang="en-US" sz="2200" dirty="0" smtClean="0">
                <a:latin typeface="Arial" panose="020B0604020202020204" pitchFamily="34" charset="0"/>
                <a:cs typeface="Arial" panose="020B0604020202020204" pitchFamily="34" charset="0"/>
              </a:rPr>
              <a:t>data</a:t>
            </a:r>
          </a:p>
          <a:p>
            <a:pPr marL="914400" lvl="1" indent="-457200">
              <a:spcBef>
                <a:spcPts val="0"/>
              </a:spcBef>
              <a:spcAft>
                <a:spcPts val="1200"/>
              </a:spcAft>
              <a:buFont typeface="Wingdings 3" panose="05040102010807070707" pitchFamily="18" charset="2"/>
              <a:buChar char="&quot;"/>
              <a:defRPr/>
            </a:pPr>
            <a:r>
              <a:rPr lang="en-US" sz="2200" dirty="0" smtClean="0">
                <a:latin typeface="Arial" panose="020B0604020202020204" pitchFamily="34" charset="0"/>
                <a:cs typeface="Arial" panose="020B0604020202020204" pitchFamily="34" charset="0"/>
              </a:rPr>
              <a:t>All </a:t>
            </a:r>
            <a:r>
              <a:rPr lang="en-US" sz="2200" dirty="0">
                <a:latin typeface="Arial" panose="020B0604020202020204" pitchFamily="34" charset="0"/>
                <a:cs typeface="Arial" panose="020B0604020202020204" pitchFamily="34" charset="0"/>
              </a:rPr>
              <a:t>injury/Illness Logs (Form 300) except for employee </a:t>
            </a:r>
            <a:r>
              <a:rPr lang="en-US" sz="2200" dirty="0" smtClean="0">
                <a:latin typeface="Arial" panose="020B0604020202020204" pitchFamily="34" charset="0"/>
                <a:cs typeface="Arial" panose="020B0604020202020204" pitchFamily="34" charset="0"/>
              </a:rPr>
              <a:t>names</a:t>
            </a:r>
          </a:p>
          <a:p>
            <a:pPr marL="914400" lvl="1" indent="-457200">
              <a:spcBef>
                <a:spcPts val="0"/>
              </a:spcBef>
              <a:spcAft>
                <a:spcPts val="1200"/>
              </a:spcAft>
              <a:buFont typeface="Wingdings 3" panose="05040102010807070707" pitchFamily="18" charset="2"/>
              <a:buChar char="&quot;"/>
              <a:defRPr/>
            </a:pPr>
            <a:r>
              <a:rPr lang="en-US" sz="2200" dirty="0" smtClean="0">
                <a:latin typeface="Arial" panose="020B0604020202020204" pitchFamily="34" charset="0"/>
                <a:cs typeface="Arial" panose="020B0604020202020204" pitchFamily="34" charset="0"/>
              </a:rPr>
              <a:t>Selected </a:t>
            </a:r>
            <a:r>
              <a:rPr lang="en-US" sz="2200" dirty="0">
                <a:latin typeface="Arial" panose="020B0604020202020204" pitchFamily="34" charset="0"/>
                <a:cs typeface="Arial" panose="020B0604020202020204" pitchFamily="34" charset="0"/>
              </a:rPr>
              <a:t>fields </a:t>
            </a:r>
            <a:r>
              <a:rPr lang="en-US" sz="2200" dirty="0" smtClean="0">
                <a:latin typeface="Arial" panose="020B0604020202020204" pitchFamily="34" charset="0"/>
                <a:cs typeface="Arial" panose="020B0604020202020204" pitchFamily="34" charset="0"/>
              </a:rPr>
              <a:t>on the </a:t>
            </a:r>
            <a:r>
              <a:rPr lang="en-US" sz="2200" dirty="0">
                <a:latin typeface="Arial" panose="020B0604020202020204" pitchFamily="34" charset="0"/>
                <a:cs typeface="Arial" panose="020B0604020202020204" pitchFamily="34" charset="0"/>
              </a:rPr>
              <a:t>Incident Reports (Form 301</a:t>
            </a:r>
            <a:r>
              <a:rPr lang="en-US" sz="2200" dirty="0" smtClean="0">
                <a:latin typeface="Arial" panose="020B0604020202020204" pitchFamily="34" charset="0"/>
                <a:cs typeface="Arial" panose="020B0604020202020204" pitchFamily="34" charset="0"/>
              </a:rPr>
              <a:t>)</a:t>
            </a:r>
          </a:p>
          <a:p>
            <a:pPr marL="457200" indent="-457200">
              <a:spcBef>
                <a:spcPts val="0"/>
              </a:spcBef>
              <a:spcAft>
                <a:spcPts val="1200"/>
              </a:spcAft>
              <a:defRPr/>
            </a:pPr>
            <a:r>
              <a:rPr lang="en-US" sz="2200" dirty="0" smtClean="0">
                <a:latin typeface="Arial" panose="020B0604020202020204" pitchFamily="34" charset="0"/>
                <a:cs typeface="Arial" panose="020B0604020202020204" pitchFamily="34" charset="0"/>
              </a:rPr>
              <a:t>The </a:t>
            </a:r>
            <a:r>
              <a:rPr lang="en-US" sz="2200" dirty="0">
                <a:latin typeface="Arial" panose="020B0604020202020204" pitchFamily="34" charset="0"/>
                <a:cs typeface="Arial" panose="020B0604020202020204" pitchFamily="34" charset="0"/>
              </a:rPr>
              <a:t>proposal has resulted in </a:t>
            </a:r>
            <a:r>
              <a:rPr lang="en-US" sz="2200" dirty="0" smtClean="0">
                <a:latin typeface="Arial" panose="020B0604020202020204" pitchFamily="34" charset="0"/>
                <a:cs typeface="Arial" panose="020B0604020202020204" pitchFamily="34" charset="0"/>
              </a:rPr>
              <a:t>strenuous opposition </a:t>
            </a:r>
            <a:r>
              <a:rPr lang="en-US" sz="2200" dirty="0">
                <a:latin typeface="Arial" panose="020B0604020202020204" pitchFamily="34" charset="0"/>
                <a:cs typeface="Arial" panose="020B0604020202020204" pitchFamily="34" charset="0"/>
              </a:rPr>
              <a:t>from industry </a:t>
            </a:r>
            <a:r>
              <a:rPr lang="en-US" sz="2200" dirty="0" smtClean="0">
                <a:latin typeface="Arial" panose="020B0604020202020204" pitchFamily="34" charset="0"/>
                <a:cs typeface="Arial" panose="020B0604020202020204" pitchFamily="34" charset="0"/>
              </a:rPr>
              <a:t>groups, which claim that it would encourage under-reporting, result in breaches </a:t>
            </a:r>
            <a:r>
              <a:rPr lang="en-US" sz="2200" dirty="0">
                <a:latin typeface="Arial" panose="020B0604020202020204" pitchFamily="34" charset="0"/>
                <a:cs typeface="Arial" panose="020B0604020202020204" pitchFamily="34" charset="0"/>
              </a:rPr>
              <a:t>of employee </a:t>
            </a:r>
            <a:r>
              <a:rPr lang="en-US" sz="2200" dirty="0" smtClean="0">
                <a:latin typeface="Arial" panose="020B0604020202020204" pitchFamily="34" charset="0"/>
                <a:cs typeface="Arial" panose="020B0604020202020204" pitchFamily="34" charset="0"/>
              </a:rPr>
              <a:t>privacy and CBI, lead to misuse </a:t>
            </a:r>
            <a:r>
              <a:rPr lang="en-US" sz="2200" dirty="0">
                <a:latin typeface="Arial" panose="020B0604020202020204" pitchFamily="34" charset="0"/>
                <a:cs typeface="Arial" panose="020B0604020202020204" pitchFamily="34" charset="0"/>
              </a:rPr>
              <a:t>by plaintiffs’ </a:t>
            </a:r>
            <a:r>
              <a:rPr lang="en-US" sz="2200" dirty="0" smtClean="0">
                <a:latin typeface="Arial" panose="020B0604020202020204" pitchFamily="34" charset="0"/>
                <a:cs typeface="Arial" panose="020B0604020202020204" pitchFamily="34" charset="0"/>
              </a:rPr>
              <a:t>attorneys and others</a:t>
            </a:r>
          </a:p>
          <a:p>
            <a:pPr marL="457200" indent="-457200">
              <a:spcBef>
                <a:spcPts val="0"/>
              </a:spcBef>
              <a:spcAft>
                <a:spcPts val="1200"/>
              </a:spcAft>
              <a:defRPr/>
            </a:pPr>
            <a:r>
              <a:rPr lang="en-US" sz="2200" dirty="0" smtClean="0">
                <a:latin typeface="Arial" panose="020B0604020202020204" pitchFamily="34" charset="0"/>
                <a:cs typeface="Arial" panose="020B0604020202020204" pitchFamily="34" charset="0"/>
              </a:rPr>
              <a:t>OSHA is currently reviewing the rulemaking record and its latest regulatory calendar projects final action Sept. 2015</a:t>
            </a:r>
          </a:p>
          <a:p>
            <a:pPr>
              <a:defRPr/>
            </a:pPr>
            <a:endParaRPr lang="en-US" sz="2200" dirty="0" smtClean="0">
              <a:latin typeface="Arial" panose="020B0604020202020204" pitchFamily="34" charset="0"/>
              <a:cs typeface="Arial" panose="020B0604020202020204" pitchFamily="34" charset="0"/>
            </a:endParaRPr>
          </a:p>
          <a:p>
            <a:pPr marL="457200" indent="-457200" eaLnBrk="1" hangingPunct="1">
              <a:lnSpc>
                <a:spcPct val="80000"/>
              </a:lnSpc>
              <a:spcBef>
                <a:spcPct val="0"/>
              </a:spcBef>
              <a:spcAft>
                <a:spcPts val="1200"/>
              </a:spcAft>
              <a:buFontTx/>
              <a:buChar char="•"/>
              <a:defRPr/>
            </a:pPr>
            <a:endParaRPr lang="en-US" sz="2200" dirty="0" smtClean="0">
              <a:latin typeface="Arial" panose="020B0604020202020204" pitchFamily="34" charset="0"/>
              <a:cs typeface="Arial" panose="020B0604020202020204" pitchFamily="34" charset="0"/>
            </a:endParaRPr>
          </a:p>
          <a:p>
            <a:pPr marL="457200" indent="-457200" eaLnBrk="1" hangingPunct="1">
              <a:lnSpc>
                <a:spcPct val="80000"/>
              </a:lnSpc>
              <a:spcBef>
                <a:spcPct val="0"/>
              </a:spcBef>
              <a:spcAft>
                <a:spcPts val="1200"/>
              </a:spcAft>
              <a:buFontTx/>
              <a:buChar char="•"/>
              <a:defRPr/>
            </a:pPr>
            <a:endParaRPr lang="en-US" sz="2200" dirty="0" smtClean="0">
              <a:latin typeface="Arial" panose="020B0604020202020204" pitchFamily="34" charset="0"/>
              <a:cs typeface="Arial" panose="020B0604020202020204" pitchFamily="34" charset="0"/>
            </a:endParaRPr>
          </a:p>
        </p:txBody>
      </p:sp>
      <p:sp>
        <p:nvSpPr>
          <p:cNvPr id="6150" name="Rectangle 6"/>
          <p:cNvSpPr>
            <a:spLocks noChangeArrowheads="1"/>
          </p:cNvSpPr>
          <p:nvPr/>
        </p:nvSpPr>
        <p:spPr bwMode="auto">
          <a:xfrm>
            <a:off x="3505200" y="0"/>
            <a:ext cx="5638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2000" b="1" dirty="0">
              <a:solidFill>
                <a:schemeClr val="bg1"/>
              </a:solidFill>
              <a:latin typeface="Arial" panose="020B0604020202020204" pitchFamily="34" charset="0"/>
            </a:endParaRPr>
          </a:p>
        </p:txBody>
      </p:sp>
      <p:sp>
        <p:nvSpPr>
          <p:cNvPr id="6151"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AD84C7B-B39C-4AB7-B1A4-7C4CBDD4E532}" type="slidenum">
              <a:rPr lang="en-US" altLang="en-US" sz="1200">
                <a:solidFill>
                  <a:srgbClr val="898989"/>
                </a:solidFill>
                <a:latin typeface="Times New Roman" panose="02020603050405020304" pitchFamily="18" charset="0"/>
              </a:rPr>
              <a:pPr>
                <a:spcBef>
                  <a:spcPct val="0"/>
                </a:spcBef>
                <a:buFontTx/>
                <a:buNone/>
              </a:pPr>
              <a:t>21</a:t>
            </a:fld>
            <a:endParaRPr lang="en-US" altLang="en-US" sz="1200" dirty="0">
              <a:solidFill>
                <a:srgbClr val="898989"/>
              </a:solidFill>
              <a:latin typeface="Times New Roman" panose="02020603050405020304" pitchFamily="18" charset="0"/>
            </a:endParaRPr>
          </a:p>
        </p:txBody>
      </p:sp>
    </p:spTree>
    <p:extLst>
      <p:ext uri="{BB962C8B-B14F-4D97-AF65-F5344CB8AC3E}">
        <p14:creationId xmlns:p14="http://schemas.microsoft.com/office/powerpoint/2010/main" val="3059007547"/>
      </p:ext>
    </p:extLst>
  </p:cSld>
  <p:clrMapOvr>
    <a:masterClrMapping/>
  </p:clrMapOvr>
  <p:transition spd="med">
    <p:zoom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a:xfrm>
            <a:off x="457200" y="274638"/>
            <a:ext cx="8229600" cy="106362"/>
          </a:xfrm>
        </p:spPr>
        <p:txBody>
          <a:bodyPr/>
          <a:lstStyle/>
          <a:p>
            <a:endParaRPr lang="en-US" altLang="en-US" sz="4000" dirty="0" smtClean="0"/>
          </a:p>
        </p:txBody>
      </p:sp>
      <p:sp>
        <p:nvSpPr>
          <p:cNvPr id="24579" name="Rectangle 3"/>
          <p:cNvSpPr>
            <a:spLocks noGrp="1"/>
          </p:cNvSpPr>
          <p:nvPr>
            <p:ph type="body" idx="1"/>
          </p:nvPr>
        </p:nvSpPr>
        <p:spPr>
          <a:xfrm>
            <a:off x="457200" y="1295400"/>
            <a:ext cx="8229600" cy="4525963"/>
          </a:xfrm>
        </p:spPr>
        <p:txBody>
          <a:bodyPr/>
          <a:lstStyle/>
          <a:p>
            <a:pPr>
              <a:buFont typeface="Arial" panose="020B0604020202020204" pitchFamily="34" charset="0"/>
              <a:buNone/>
            </a:pPr>
            <a:endParaRPr lang="en-US" altLang="en-US" dirty="0" smtClean="0"/>
          </a:p>
          <a:p>
            <a:pPr>
              <a:buFont typeface="Arial" panose="020B0604020202020204" pitchFamily="34" charset="0"/>
              <a:buNone/>
            </a:pPr>
            <a:endParaRPr lang="en-US" altLang="en-US" dirty="0" smtClean="0"/>
          </a:p>
          <a:p>
            <a:pPr>
              <a:buFont typeface="Arial" panose="020B0604020202020204" pitchFamily="34" charset="0"/>
              <a:buNone/>
            </a:pPr>
            <a:endParaRPr lang="en-US" altLang="en-US" dirty="0" smtClean="0"/>
          </a:p>
          <a:p>
            <a:pPr algn="ctr">
              <a:buFont typeface="Arial" panose="020B0604020202020204" pitchFamily="34" charset="0"/>
              <a:buNone/>
            </a:pPr>
            <a:r>
              <a:rPr lang="en-US" altLang="en-US" sz="2800" dirty="0" smtClean="0"/>
              <a:t>Questions?</a:t>
            </a:r>
          </a:p>
        </p:txBody>
      </p:sp>
      <p:sp>
        <p:nvSpPr>
          <p:cNvPr id="2458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CD84F7B-5099-4F54-9C72-73F5A64A8604}" type="slidenum">
              <a:rPr lang="en-US" altLang="en-US" sz="1200">
                <a:solidFill>
                  <a:srgbClr val="898989"/>
                </a:solidFill>
                <a:latin typeface="Times New Roman" panose="02020603050405020304" pitchFamily="18" charset="0"/>
              </a:rPr>
              <a:pPr>
                <a:spcBef>
                  <a:spcPct val="0"/>
                </a:spcBef>
                <a:buFontTx/>
                <a:buNone/>
              </a:pPr>
              <a:t>22</a:t>
            </a:fld>
            <a:endParaRPr lang="en-US" altLang="en-US" sz="1200" dirty="0">
              <a:solidFill>
                <a:srgbClr val="898989"/>
              </a:solidFill>
              <a:latin typeface="Times New Roman" panose="02020603050405020304" pitchFamily="18" charset="0"/>
            </a:endParaRPr>
          </a:p>
        </p:txBody>
      </p:sp>
    </p:spTree>
    <p:extLst>
      <p:ext uri="{BB962C8B-B14F-4D97-AF65-F5344CB8AC3E}">
        <p14:creationId xmlns:p14="http://schemas.microsoft.com/office/powerpoint/2010/main" val="1541168904"/>
      </p:ext>
    </p:extLst>
  </p:cSld>
  <p:clrMapOvr>
    <a:masterClrMapping/>
  </p:clrMapOvr>
  <p:transition spd="med">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400" dirty="0">
              <a:latin typeface="Arial" panose="020B0604020202020204" pitchFamily="34" charset="0"/>
            </a:endParaRPr>
          </a:p>
        </p:txBody>
      </p:sp>
      <p:sp>
        <p:nvSpPr>
          <p:cNvPr id="4099"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a:latin typeface="Arial" panose="020B0604020202020204" pitchFamily="34" charset="0"/>
            </a:endParaRPr>
          </a:p>
        </p:txBody>
      </p:sp>
      <p:sp>
        <p:nvSpPr>
          <p:cNvPr id="603140" name="Rectangle 4"/>
          <p:cNvSpPr>
            <a:spLocks noGrp="1" noChangeArrowheads="1"/>
          </p:cNvSpPr>
          <p:nvPr>
            <p:ph type="title" idx="4294967295"/>
          </p:nvPr>
        </p:nvSpPr>
        <p:spPr>
          <a:xfrm>
            <a:off x="457200" y="129381"/>
            <a:ext cx="8229600" cy="503238"/>
          </a:xfrm>
        </p:spPr>
        <p:txBody>
          <a:bodyPr anchor="t">
            <a:normAutofit fontScale="90000"/>
          </a:bodyPr>
          <a:lstStyle/>
          <a:p>
            <a:pPr eaLnBrk="1" hangingPunct="1">
              <a:defRPr/>
            </a:pPr>
            <a:r>
              <a:rPr lang="en-US" sz="2900" b="1" dirty="0" smtClean="0">
                <a:solidFill>
                  <a:srgbClr val="C00000"/>
                </a:solidFill>
                <a:latin typeface="Arial" charset="0"/>
              </a:rPr>
              <a:t>Asphalt Fumes Update</a:t>
            </a:r>
          </a:p>
        </p:txBody>
      </p:sp>
      <p:sp>
        <p:nvSpPr>
          <p:cNvPr id="6149" name="Rectangle 3"/>
          <p:cNvSpPr>
            <a:spLocks noGrp="1" noChangeArrowheads="1"/>
          </p:cNvSpPr>
          <p:nvPr>
            <p:ph idx="4294967295"/>
          </p:nvPr>
        </p:nvSpPr>
        <p:spPr>
          <a:xfrm>
            <a:off x="339436" y="1066800"/>
            <a:ext cx="8382000" cy="4537075"/>
          </a:xfrm>
          <a:solidFill>
            <a:srgbClr val="FFFFFF"/>
          </a:solidFill>
        </p:spPr>
        <p:txBody>
          <a:bodyPr/>
          <a:lstStyle/>
          <a:p>
            <a:pPr marL="0" indent="0" algn="ctr" eaLnBrk="1" hangingPunct="1">
              <a:lnSpc>
                <a:spcPct val="80000"/>
              </a:lnSpc>
              <a:spcBef>
                <a:spcPct val="0"/>
              </a:spcBef>
              <a:spcAft>
                <a:spcPts val="1200"/>
              </a:spcAft>
              <a:buNone/>
              <a:defRPr/>
            </a:pPr>
            <a:r>
              <a:rPr lang="en-US" sz="2200" b="1" u="sng" dirty="0" smtClean="0">
                <a:latin typeface="Arial" charset="0"/>
              </a:rPr>
              <a:t>QRA</a:t>
            </a:r>
          </a:p>
          <a:p>
            <a:pPr marL="457200" indent="-457200" eaLnBrk="1" hangingPunct="1">
              <a:lnSpc>
                <a:spcPct val="80000"/>
              </a:lnSpc>
              <a:spcBef>
                <a:spcPct val="0"/>
              </a:spcBef>
              <a:spcAft>
                <a:spcPts val="1200"/>
              </a:spcAft>
              <a:buFontTx/>
              <a:buChar char="•"/>
              <a:defRPr/>
            </a:pPr>
            <a:r>
              <a:rPr lang="en-US" sz="2200" dirty="0" smtClean="0">
                <a:latin typeface="Arial" charset="0"/>
              </a:rPr>
              <a:t>Gradient’s manuscript has been revised substantially in response to the extensive, and in many cases challenging, comments from the five peer reviewers selected by the journal </a:t>
            </a:r>
            <a:r>
              <a:rPr lang="en-US" sz="2200" i="1" u="sng" dirty="0">
                <a:latin typeface="Arial" charset="0"/>
              </a:rPr>
              <a:t>Critical Reviews in </a:t>
            </a:r>
            <a:r>
              <a:rPr lang="en-US" sz="2200" i="1" u="sng" dirty="0" smtClean="0">
                <a:latin typeface="Arial" charset="0"/>
              </a:rPr>
              <a:t>Toxicology</a:t>
            </a:r>
            <a:r>
              <a:rPr lang="en-US" sz="2200" dirty="0" smtClean="0">
                <a:latin typeface="Arial" charset="0"/>
              </a:rPr>
              <a:t>.</a:t>
            </a:r>
          </a:p>
          <a:p>
            <a:pPr marL="457200" indent="-457200" eaLnBrk="1" hangingPunct="1">
              <a:lnSpc>
                <a:spcPct val="80000"/>
              </a:lnSpc>
              <a:spcBef>
                <a:spcPct val="0"/>
              </a:spcBef>
              <a:spcAft>
                <a:spcPts val="1200"/>
              </a:spcAft>
              <a:buFontTx/>
              <a:buChar char="•"/>
              <a:defRPr/>
            </a:pPr>
            <a:r>
              <a:rPr lang="en-US" sz="2200" dirty="0" smtClean="0">
                <a:latin typeface="Arial" charset="0"/>
              </a:rPr>
              <a:t>AREC unanimous that the manuscript, overall, is much clearer, stronger and more persuasive as a result.</a:t>
            </a:r>
          </a:p>
          <a:p>
            <a:pPr marL="457200" indent="-457200" eaLnBrk="1" hangingPunct="1">
              <a:lnSpc>
                <a:spcPct val="80000"/>
              </a:lnSpc>
              <a:spcBef>
                <a:spcPct val="0"/>
              </a:spcBef>
              <a:spcAft>
                <a:spcPts val="1200"/>
              </a:spcAft>
              <a:buFontTx/>
              <a:buChar char="•"/>
              <a:defRPr/>
            </a:pPr>
            <a:r>
              <a:rPr lang="en-US" sz="2200" dirty="0" smtClean="0">
                <a:latin typeface="Arial" charset="0"/>
              </a:rPr>
              <a:t>Based on discussion with Lorenz Rhomberg, we expect Gradient to make additional changes in response comments</a:t>
            </a:r>
            <a:r>
              <a:rPr lang="en-US" sz="2200" dirty="0">
                <a:latin typeface="Arial" charset="0"/>
              </a:rPr>
              <a:t> </a:t>
            </a:r>
            <a:r>
              <a:rPr lang="en-US" sz="2200" dirty="0" smtClean="0">
                <a:latin typeface="Arial" charset="0"/>
              </a:rPr>
              <a:t>from ARMA’s </a:t>
            </a:r>
            <a:r>
              <a:rPr lang="en-US" sz="2200" dirty="0">
                <a:latin typeface="Arial" charset="0"/>
              </a:rPr>
              <a:t>Roofing Fumes Steering Group</a:t>
            </a:r>
            <a:r>
              <a:rPr lang="en-US" sz="2200" dirty="0" smtClean="0">
                <a:latin typeface="Arial" charset="0"/>
              </a:rPr>
              <a:t>.</a:t>
            </a:r>
          </a:p>
          <a:p>
            <a:pPr marL="457200" indent="-457200" eaLnBrk="1" hangingPunct="1">
              <a:lnSpc>
                <a:spcPct val="80000"/>
              </a:lnSpc>
              <a:spcBef>
                <a:spcPct val="0"/>
              </a:spcBef>
              <a:spcAft>
                <a:spcPts val="1200"/>
              </a:spcAft>
              <a:buFontTx/>
              <a:buChar char="•"/>
              <a:defRPr/>
            </a:pPr>
            <a:r>
              <a:rPr lang="en-US" sz="2200" dirty="0" smtClean="0">
                <a:latin typeface="Arial" charset="0"/>
              </a:rPr>
              <a:t>The paper continues to find that risks to BURA workers at current exposures are below levels of regulatory concern, and that the current TLV protects against significant cancer risk.</a:t>
            </a:r>
          </a:p>
          <a:p>
            <a:pPr marL="457200" indent="-457200" eaLnBrk="1" hangingPunct="1">
              <a:lnSpc>
                <a:spcPct val="80000"/>
              </a:lnSpc>
              <a:spcBef>
                <a:spcPct val="0"/>
              </a:spcBef>
              <a:spcAft>
                <a:spcPts val="1200"/>
              </a:spcAft>
              <a:buFontTx/>
              <a:buChar char="•"/>
              <a:defRPr/>
            </a:pPr>
            <a:r>
              <a:rPr lang="en-US" sz="2200" dirty="0" smtClean="0">
                <a:latin typeface="Arial" charset="0"/>
              </a:rPr>
              <a:t>Gradient expected to resubmit the manuscript within a month.</a:t>
            </a:r>
          </a:p>
        </p:txBody>
      </p:sp>
      <p:sp>
        <p:nvSpPr>
          <p:cNvPr id="4102" name="Rectangle 6"/>
          <p:cNvSpPr>
            <a:spLocks noChangeArrowheads="1"/>
          </p:cNvSpPr>
          <p:nvPr/>
        </p:nvSpPr>
        <p:spPr bwMode="auto">
          <a:xfrm>
            <a:off x="3505200" y="0"/>
            <a:ext cx="5638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2000" b="1" dirty="0">
              <a:solidFill>
                <a:schemeClr val="bg1"/>
              </a:solidFill>
              <a:latin typeface="Arial" panose="020B0604020202020204" pitchFamily="34" charset="0"/>
            </a:endParaRPr>
          </a:p>
        </p:txBody>
      </p:sp>
      <p:sp>
        <p:nvSpPr>
          <p:cNvPr id="9" name="Slide Number Placeholder 8"/>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F21E7B7-A936-4920-8274-200B548F27C3}" type="slidenum">
              <a:rPr lang="en-US" altLang="en-US" sz="1200">
                <a:solidFill>
                  <a:srgbClr val="898989"/>
                </a:solidFill>
              </a:rPr>
              <a:pPr eaLnBrk="1" hangingPunct="1"/>
              <a:t>3</a:t>
            </a:fld>
            <a:endParaRPr lang="en-US" altLang="en-US" sz="1200" dirty="0">
              <a:solidFill>
                <a:srgbClr val="898989"/>
              </a:solidFill>
            </a:endParaRPr>
          </a:p>
        </p:txBody>
      </p:sp>
    </p:spTree>
    <p:extLst>
      <p:ext uri="{BB962C8B-B14F-4D97-AF65-F5344CB8AC3E}">
        <p14:creationId xmlns:p14="http://schemas.microsoft.com/office/powerpoint/2010/main" val="3375839570"/>
      </p:ext>
    </p:extLst>
  </p:cSld>
  <p:clrMapOvr>
    <a:masterClrMapping/>
  </p:clrMapOvr>
  <p:transition spd="med">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400" dirty="0">
              <a:latin typeface="Arial" panose="020B0604020202020204" pitchFamily="34" charset="0"/>
            </a:endParaRPr>
          </a:p>
        </p:txBody>
      </p:sp>
      <p:sp>
        <p:nvSpPr>
          <p:cNvPr id="7171"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a:latin typeface="Arial" panose="020B0604020202020204" pitchFamily="34" charset="0"/>
            </a:endParaRPr>
          </a:p>
        </p:txBody>
      </p:sp>
      <p:sp>
        <p:nvSpPr>
          <p:cNvPr id="603140" name="Rectangle 4"/>
          <p:cNvSpPr>
            <a:spLocks noGrp="1" noChangeArrowheads="1"/>
          </p:cNvSpPr>
          <p:nvPr>
            <p:ph type="title" idx="4294967295"/>
          </p:nvPr>
        </p:nvSpPr>
        <p:spPr>
          <a:xfrm>
            <a:off x="457200" y="132912"/>
            <a:ext cx="8229600" cy="503238"/>
          </a:xfrm>
        </p:spPr>
        <p:txBody>
          <a:bodyPr anchor="t">
            <a:normAutofit fontScale="90000"/>
          </a:bodyPr>
          <a:lstStyle/>
          <a:p>
            <a:pPr eaLnBrk="1" hangingPunct="1">
              <a:defRPr/>
            </a:pPr>
            <a:r>
              <a:rPr lang="en-US" sz="2900" b="1" dirty="0">
                <a:solidFill>
                  <a:srgbClr val="C00000"/>
                </a:solidFill>
                <a:latin typeface="Arial" charset="0"/>
              </a:rPr>
              <a:t>Asphalt Fumes Update</a:t>
            </a:r>
            <a:endParaRPr lang="en-US" sz="2900" b="1" dirty="0" smtClean="0">
              <a:solidFill>
                <a:srgbClr val="C00000"/>
              </a:solidFill>
              <a:latin typeface="Arial" charset="0"/>
            </a:endParaRPr>
          </a:p>
        </p:txBody>
      </p:sp>
      <p:sp>
        <p:nvSpPr>
          <p:cNvPr id="6149" name="Rectangle 3"/>
          <p:cNvSpPr>
            <a:spLocks noGrp="1" noChangeArrowheads="1"/>
          </p:cNvSpPr>
          <p:nvPr>
            <p:ph idx="4294967295"/>
          </p:nvPr>
        </p:nvSpPr>
        <p:spPr>
          <a:xfrm>
            <a:off x="457200" y="744989"/>
            <a:ext cx="8229600" cy="5737202"/>
          </a:xfrm>
          <a:solidFill>
            <a:srgbClr val="FFFFFF"/>
          </a:solidFill>
        </p:spPr>
        <p:txBody>
          <a:bodyPr/>
          <a:lstStyle/>
          <a:p>
            <a:pPr marL="609600" indent="-609600" algn="ctr" eaLnBrk="1" hangingPunct="1">
              <a:lnSpc>
                <a:spcPct val="80000"/>
              </a:lnSpc>
              <a:spcBef>
                <a:spcPct val="0"/>
              </a:spcBef>
              <a:spcAft>
                <a:spcPts val="1200"/>
              </a:spcAft>
              <a:buFont typeface="Arial" charset="0"/>
              <a:buNone/>
              <a:defRPr/>
            </a:pPr>
            <a:r>
              <a:rPr lang="en-US" sz="2100" b="1" u="sng" dirty="0" smtClean="0">
                <a:latin typeface="Arial" charset="0"/>
              </a:rPr>
              <a:t>QRA Follow-Up: The “Road Show”</a:t>
            </a:r>
          </a:p>
          <a:p>
            <a:pPr marL="457200" indent="-457200" eaLnBrk="1" hangingPunct="1">
              <a:lnSpc>
                <a:spcPct val="80000"/>
              </a:lnSpc>
              <a:spcBef>
                <a:spcPct val="0"/>
              </a:spcBef>
              <a:spcAft>
                <a:spcPts val="1200"/>
              </a:spcAft>
              <a:buFont typeface="Arial" charset="0"/>
              <a:buChar char="•"/>
              <a:defRPr/>
            </a:pPr>
            <a:r>
              <a:rPr lang="en-US" sz="2200" dirty="0" smtClean="0">
                <a:latin typeface="Arial" charset="0"/>
              </a:rPr>
              <a:t>Gradient scientists are presenting their assessment at scientific conferences </a:t>
            </a:r>
            <a:r>
              <a:rPr lang="en-US" sz="2200" dirty="0">
                <a:latin typeface="Arial" charset="0"/>
              </a:rPr>
              <a:t>to </a:t>
            </a:r>
            <a:r>
              <a:rPr lang="en-US" sz="2200" dirty="0" smtClean="0">
                <a:latin typeface="Arial" charset="0"/>
              </a:rPr>
              <a:t>familiarize </a:t>
            </a:r>
            <a:r>
              <a:rPr lang="en-US" sz="2200" dirty="0">
                <a:latin typeface="Arial" charset="0"/>
              </a:rPr>
              <a:t>key scientific </a:t>
            </a:r>
            <a:r>
              <a:rPr lang="en-US" sz="2200" dirty="0" smtClean="0">
                <a:latin typeface="Arial" charset="0"/>
              </a:rPr>
              <a:t>audiences on the methodology and key findings.</a:t>
            </a:r>
          </a:p>
          <a:p>
            <a:pPr marL="457200" indent="-457200" eaLnBrk="1" hangingPunct="1">
              <a:lnSpc>
                <a:spcPct val="80000"/>
              </a:lnSpc>
              <a:spcBef>
                <a:spcPct val="0"/>
              </a:spcBef>
              <a:spcAft>
                <a:spcPts val="1200"/>
              </a:spcAft>
              <a:buFont typeface="Arial" charset="0"/>
              <a:buChar char="•"/>
              <a:defRPr/>
            </a:pPr>
            <a:r>
              <a:rPr lang="en-US" sz="2200" dirty="0" smtClean="0">
                <a:latin typeface="Arial" charset="0"/>
              </a:rPr>
              <a:t>The objectives include</a:t>
            </a:r>
          </a:p>
          <a:p>
            <a:pPr marL="971550" indent="-514350" eaLnBrk="1" hangingPunct="1">
              <a:lnSpc>
                <a:spcPct val="80000"/>
              </a:lnSpc>
              <a:spcBef>
                <a:spcPct val="0"/>
              </a:spcBef>
              <a:spcAft>
                <a:spcPts val="1200"/>
              </a:spcAft>
              <a:buFont typeface="+mj-lt"/>
              <a:buAutoNum type="romanLcPeriod"/>
              <a:defRPr/>
            </a:pPr>
            <a:r>
              <a:rPr lang="en-US" sz="2200" dirty="0" smtClean="0">
                <a:latin typeface="Arial" charset="0"/>
              </a:rPr>
              <a:t>increasing the likelihood that Gradient’s findings will be accepted in upcoming reviews of asphalt fumes, and</a:t>
            </a:r>
          </a:p>
          <a:p>
            <a:pPr marL="914400" indent="-457200" eaLnBrk="1" hangingPunct="1">
              <a:lnSpc>
                <a:spcPct val="80000"/>
              </a:lnSpc>
              <a:spcBef>
                <a:spcPct val="0"/>
              </a:spcBef>
              <a:spcAft>
                <a:spcPts val="1200"/>
              </a:spcAft>
              <a:buFont typeface="+mj-lt"/>
              <a:buAutoNum type="romanLcPeriod"/>
              <a:defRPr/>
            </a:pPr>
            <a:r>
              <a:rPr lang="en-US" sz="2200" dirty="0" smtClean="0">
                <a:latin typeface="Arial" charset="0"/>
              </a:rPr>
              <a:t>identifying potential criticisms, so that AREC can address them proactively if appropriate.</a:t>
            </a:r>
          </a:p>
          <a:p>
            <a:pPr marL="457200" indent="-457200" eaLnBrk="1" hangingPunct="1">
              <a:lnSpc>
                <a:spcPct val="80000"/>
              </a:lnSpc>
              <a:spcBef>
                <a:spcPct val="0"/>
              </a:spcBef>
              <a:spcAft>
                <a:spcPts val="1200"/>
              </a:spcAft>
              <a:buFont typeface="Arial" charset="0"/>
              <a:buChar char="•"/>
              <a:defRPr/>
            </a:pPr>
            <a:r>
              <a:rPr lang="en-US" sz="2200" dirty="0" smtClean="0">
                <a:latin typeface="Arial" charset="0"/>
              </a:rPr>
              <a:t>Thus far Gradient has presented at:</a:t>
            </a:r>
          </a:p>
          <a:p>
            <a:pPr marL="914400" indent="-457200" eaLnBrk="1" hangingPunct="1">
              <a:lnSpc>
                <a:spcPct val="80000"/>
              </a:lnSpc>
              <a:spcBef>
                <a:spcPct val="0"/>
              </a:spcBef>
              <a:spcAft>
                <a:spcPts val="1200"/>
              </a:spcAft>
              <a:buFont typeface="Arial" panose="020B0604020202020204" pitchFamily="34" charset="0"/>
              <a:buChar char="→"/>
              <a:defRPr/>
            </a:pPr>
            <a:r>
              <a:rPr lang="en-US" sz="2200" dirty="0" smtClean="0">
                <a:latin typeface="Arial" charset="0"/>
              </a:rPr>
              <a:t>Association for Environmental Health &amp; Sciences (AEHS), Amherst, November 2014</a:t>
            </a:r>
            <a:endParaRPr lang="en-US" sz="2200" dirty="0">
              <a:latin typeface="Arial" charset="0"/>
            </a:endParaRPr>
          </a:p>
          <a:p>
            <a:pPr marL="914400" indent="-457200" eaLnBrk="1" hangingPunct="1">
              <a:lnSpc>
                <a:spcPct val="80000"/>
              </a:lnSpc>
              <a:spcBef>
                <a:spcPct val="0"/>
              </a:spcBef>
              <a:spcAft>
                <a:spcPts val="1200"/>
              </a:spcAft>
              <a:buFont typeface="Arial" panose="020B0604020202020204" pitchFamily="34" charset="0"/>
              <a:buChar char="→"/>
              <a:defRPr/>
            </a:pPr>
            <a:r>
              <a:rPr lang="en-US" sz="2200" dirty="0" smtClean="0">
                <a:latin typeface="Arial" charset="0"/>
              </a:rPr>
              <a:t>Society of Toxicology (SOT), San Diego, March 2015</a:t>
            </a:r>
          </a:p>
          <a:p>
            <a:pPr marL="914400" indent="-457200" eaLnBrk="1" hangingPunct="1">
              <a:lnSpc>
                <a:spcPct val="80000"/>
              </a:lnSpc>
              <a:spcBef>
                <a:spcPct val="0"/>
              </a:spcBef>
              <a:spcAft>
                <a:spcPts val="1200"/>
              </a:spcAft>
              <a:buFont typeface="Arial" panose="020B0604020202020204" pitchFamily="34" charset="0"/>
              <a:buChar char="→"/>
              <a:defRPr/>
            </a:pPr>
            <a:r>
              <a:rPr lang="en-US" sz="2200" dirty="0" smtClean="0">
                <a:latin typeface="Arial" charset="0"/>
              </a:rPr>
              <a:t>INRS (France’s NIOSH), Nancy, France, April 2015</a:t>
            </a:r>
          </a:p>
          <a:p>
            <a:pPr marL="457200" indent="-457200" eaLnBrk="1" hangingPunct="1">
              <a:lnSpc>
                <a:spcPct val="80000"/>
              </a:lnSpc>
              <a:spcBef>
                <a:spcPct val="0"/>
              </a:spcBef>
              <a:spcAft>
                <a:spcPts val="1200"/>
              </a:spcAft>
              <a:defRPr/>
            </a:pPr>
            <a:r>
              <a:rPr lang="en-US" sz="2200" dirty="0" smtClean="0">
                <a:latin typeface="Arial" charset="0"/>
              </a:rPr>
              <a:t>Planning is underway for a Tox Forum conference focusing on the Gradient paper. </a:t>
            </a:r>
            <a:endParaRPr lang="en-US" sz="2200" dirty="0">
              <a:latin typeface="Arial" charset="0"/>
            </a:endParaRPr>
          </a:p>
          <a:p>
            <a:pPr marL="457200" indent="-457200" eaLnBrk="1" hangingPunct="1">
              <a:lnSpc>
                <a:spcPct val="80000"/>
              </a:lnSpc>
              <a:spcBef>
                <a:spcPct val="0"/>
              </a:spcBef>
              <a:spcAft>
                <a:spcPts val="1200"/>
              </a:spcAft>
              <a:buFont typeface="Arial" charset="0"/>
              <a:buChar char="•"/>
              <a:defRPr/>
            </a:pPr>
            <a:endParaRPr lang="en-US" sz="2200" dirty="0" smtClean="0">
              <a:latin typeface="Arial" charset="0"/>
            </a:endParaRPr>
          </a:p>
        </p:txBody>
      </p:sp>
      <p:sp>
        <p:nvSpPr>
          <p:cNvPr id="7174" name="Rectangle 6"/>
          <p:cNvSpPr>
            <a:spLocks noChangeArrowheads="1"/>
          </p:cNvSpPr>
          <p:nvPr/>
        </p:nvSpPr>
        <p:spPr bwMode="auto">
          <a:xfrm>
            <a:off x="3505200" y="0"/>
            <a:ext cx="5638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2000" b="1" dirty="0">
              <a:solidFill>
                <a:schemeClr val="bg1"/>
              </a:solidFill>
              <a:latin typeface="Arial" panose="020B0604020202020204" pitchFamily="34" charset="0"/>
            </a:endParaRPr>
          </a:p>
        </p:txBody>
      </p:sp>
      <p:sp>
        <p:nvSpPr>
          <p:cNvPr id="9" name="Slide Number Placeholder 8"/>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13AD6BF-7412-4A78-A8E9-D64FDEEAE104}" type="slidenum">
              <a:rPr lang="en-US" altLang="en-US" sz="1200">
                <a:solidFill>
                  <a:srgbClr val="898989"/>
                </a:solidFill>
              </a:rPr>
              <a:pPr eaLnBrk="1" hangingPunct="1"/>
              <a:t>4</a:t>
            </a:fld>
            <a:endParaRPr lang="en-US" altLang="en-US" sz="1200" dirty="0">
              <a:solidFill>
                <a:srgbClr val="898989"/>
              </a:solidFill>
            </a:endParaRPr>
          </a:p>
        </p:txBody>
      </p:sp>
    </p:spTree>
    <p:extLst>
      <p:ext uri="{BB962C8B-B14F-4D97-AF65-F5344CB8AC3E}">
        <p14:creationId xmlns:p14="http://schemas.microsoft.com/office/powerpoint/2010/main" val="3785574231"/>
      </p:ext>
    </p:extLst>
  </p:cSld>
  <p:clrMapOvr>
    <a:masterClrMapping/>
  </p:clrMapOvr>
  <p:transition spd="med">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400" dirty="0">
              <a:latin typeface="Arial" panose="020B0604020202020204" pitchFamily="34" charset="0"/>
            </a:endParaRPr>
          </a:p>
        </p:txBody>
      </p:sp>
      <p:sp>
        <p:nvSpPr>
          <p:cNvPr id="7171"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a:latin typeface="Arial" panose="020B0604020202020204" pitchFamily="34" charset="0"/>
            </a:endParaRPr>
          </a:p>
        </p:txBody>
      </p:sp>
      <p:sp>
        <p:nvSpPr>
          <p:cNvPr id="603140" name="Rectangle 4"/>
          <p:cNvSpPr>
            <a:spLocks noGrp="1" noChangeArrowheads="1"/>
          </p:cNvSpPr>
          <p:nvPr>
            <p:ph type="title" idx="4294967295"/>
          </p:nvPr>
        </p:nvSpPr>
        <p:spPr>
          <a:xfrm>
            <a:off x="457200" y="163513"/>
            <a:ext cx="8229600" cy="503238"/>
          </a:xfrm>
        </p:spPr>
        <p:txBody>
          <a:bodyPr anchor="t">
            <a:normAutofit fontScale="90000"/>
          </a:bodyPr>
          <a:lstStyle/>
          <a:p>
            <a:pPr eaLnBrk="1" hangingPunct="1">
              <a:defRPr/>
            </a:pPr>
            <a:r>
              <a:rPr lang="en-US" sz="2900" b="1" dirty="0" smtClean="0">
                <a:solidFill>
                  <a:srgbClr val="C00000"/>
                </a:solidFill>
                <a:latin typeface="Arial" charset="0"/>
              </a:rPr>
              <a:t>Asphalt Fumes Update</a:t>
            </a:r>
          </a:p>
        </p:txBody>
      </p:sp>
      <p:sp>
        <p:nvSpPr>
          <p:cNvPr id="6149" name="Rectangle 3"/>
          <p:cNvSpPr>
            <a:spLocks noGrp="1" noChangeArrowheads="1"/>
          </p:cNvSpPr>
          <p:nvPr>
            <p:ph idx="4294967295"/>
          </p:nvPr>
        </p:nvSpPr>
        <p:spPr>
          <a:xfrm>
            <a:off x="457200" y="757093"/>
            <a:ext cx="8229600" cy="5448301"/>
          </a:xfrm>
          <a:solidFill>
            <a:srgbClr val="FFFFFF"/>
          </a:solidFill>
        </p:spPr>
        <p:txBody>
          <a:bodyPr/>
          <a:lstStyle/>
          <a:p>
            <a:pPr marL="0" indent="0" algn="ctr" eaLnBrk="1" hangingPunct="1">
              <a:lnSpc>
                <a:spcPct val="80000"/>
              </a:lnSpc>
              <a:spcBef>
                <a:spcPct val="0"/>
              </a:spcBef>
              <a:spcAft>
                <a:spcPts val="600"/>
              </a:spcAft>
              <a:buNone/>
              <a:defRPr/>
            </a:pPr>
            <a:r>
              <a:rPr lang="en-US" sz="2200" b="1" u="sng" dirty="0" smtClean="0">
                <a:latin typeface="Arial" charset="0"/>
              </a:rPr>
              <a:t>ASTM D312</a:t>
            </a:r>
            <a:endParaRPr lang="en-US" sz="2200" b="1" u="sng" dirty="0">
              <a:latin typeface="Arial" charset="0"/>
            </a:endParaRPr>
          </a:p>
          <a:p>
            <a:pPr marL="457200" indent="-457200" eaLnBrk="1" hangingPunct="1">
              <a:lnSpc>
                <a:spcPct val="80000"/>
              </a:lnSpc>
              <a:spcBef>
                <a:spcPct val="0"/>
              </a:spcBef>
              <a:spcAft>
                <a:spcPts val="600"/>
              </a:spcAft>
              <a:defRPr/>
            </a:pPr>
            <a:r>
              <a:rPr lang="en-US" sz="2200" dirty="0" smtClean="0">
                <a:latin typeface="Arial" charset="0"/>
              </a:rPr>
              <a:t>ARMA and NRCA have worked together over the past several years to develop improved temperature guidelines for hot asphalt roofing jobs and to build a broad industry consensus in support.</a:t>
            </a:r>
          </a:p>
          <a:p>
            <a:pPr marL="457200" indent="-457200" eaLnBrk="1" hangingPunct="1">
              <a:lnSpc>
                <a:spcPct val="80000"/>
              </a:lnSpc>
              <a:spcBef>
                <a:spcPct val="0"/>
              </a:spcBef>
              <a:spcAft>
                <a:spcPts val="600"/>
              </a:spcAft>
              <a:defRPr/>
            </a:pPr>
            <a:r>
              <a:rPr lang="en-US" sz="2200" dirty="0" smtClean="0">
                <a:latin typeface="Arial" charset="0"/>
              </a:rPr>
              <a:t>These efforts culminated in the adoption of revisions to ASTM D312 in February.  The new standard:</a:t>
            </a:r>
          </a:p>
          <a:p>
            <a:pPr marL="914400" indent="-457200" eaLnBrk="1" hangingPunct="1">
              <a:lnSpc>
                <a:spcPct val="80000"/>
              </a:lnSpc>
              <a:spcBef>
                <a:spcPct val="0"/>
              </a:spcBef>
              <a:spcAft>
                <a:spcPts val="600"/>
              </a:spcAft>
              <a:buFont typeface="Wingdings 3" panose="05040102010807070707" pitchFamily="18" charset="2"/>
              <a:buChar char="&quot;"/>
              <a:defRPr/>
            </a:pPr>
            <a:r>
              <a:rPr lang="en-US" sz="2200" dirty="0" smtClean="0">
                <a:latin typeface="Arial" charset="0"/>
              </a:rPr>
              <a:t>Sets </a:t>
            </a:r>
            <a:r>
              <a:rPr lang="en-US" sz="2200" dirty="0">
                <a:latin typeface="Arial" charset="0"/>
              </a:rPr>
              <a:t>a minimum flashpoint of 575°F and a maximum kettle temperature of 550°F</a:t>
            </a:r>
            <a:r>
              <a:rPr lang="en-US" sz="2200" dirty="0" smtClean="0">
                <a:latin typeface="Arial" charset="0"/>
              </a:rPr>
              <a:t>.  This is expected to significantly lower kettle temperatures.</a:t>
            </a:r>
          </a:p>
          <a:p>
            <a:pPr marL="914400" indent="-457200" eaLnBrk="1" hangingPunct="1">
              <a:lnSpc>
                <a:spcPct val="80000"/>
              </a:lnSpc>
              <a:spcBef>
                <a:spcPct val="0"/>
              </a:spcBef>
              <a:spcAft>
                <a:spcPts val="600"/>
              </a:spcAft>
              <a:buFont typeface="Wingdings 3" panose="05040102010807070707" pitchFamily="18" charset="2"/>
              <a:buChar char="&quot;"/>
              <a:defRPr/>
            </a:pPr>
            <a:r>
              <a:rPr lang="en-US" sz="2200" dirty="0" smtClean="0">
                <a:latin typeface="Arial" charset="0"/>
              </a:rPr>
              <a:t>Establishes </a:t>
            </a:r>
            <a:r>
              <a:rPr lang="en-US" sz="2200" dirty="0">
                <a:latin typeface="Arial" charset="0"/>
              </a:rPr>
              <a:t>maximum EVTs for Type III and IV asphalts, which account for the great majority of BUR asphalts in use today.  This provision </a:t>
            </a:r>
            <a:r>
              <a:rPr lang="en-US" sz="2200" dirty="0" smtClean="0">
                <a:latin typeface="Arial" charset="0"/>
              </a:rPr>
              <a:t>is </a:t>
            </a:r>
            <a:r>
              <a:rPr lang="en-US" sz="2200" dirty="0">
                <a:latin typeface="Arial" charset="0"/>
              </a:rPr>
              <a:t>expected to </a:t>
            </a:r>
            <a:r>
              <a:rPr lang="en-US" sz="2200" dirty="0" smtClean="0">
                <a:latin typeface="Arial" charset="0"/>
              </a:rPr>
              <a:t>significantly reduce application temperatures </a:t>
            </a:r>
            <a:r>
              <a:rPr lang="en-US" sz="2200" dirty="0">
                <a:latin typeface="Arial" charset="0"/>
              </a:rPr>
              <a:t>for D312 asphalts</a:t>
            </a:r>
            <a:r>
              <a:rPr lang="en-US" sz="2200" dirty="0" smtClean="0">
                <a:latin typeface="Arial" charset="0"/>
              </a:rPr>
              <a:t>.</a:t>
            </a:r>
          </a:p>
          <a:p>
            <a:pPr marL="914400" indent="-457200" eaLnBrk="1" hangingPunct="1">
              <a:lnSpc>
                <a:spcPct val="80000"/>
              </a:lnSpc>
              <a:spcBef>
                <a:spcPct val="0"/>
              </a:spcBef>
              <a:spcAft>
                <a:spcPts val="600"/>
              </a:spcAft>
              <a:buFont typeface="Wingdings 3" panose="05040102010807070707" pitchFamily="18" charset="2"/>
              <a:buChar char="&quot;"/>
              <a:defRPr/>
            </a:pPr>
            <a:r>
              <a:rPr lang="en-US" sz="2200" dirty="0" smtClean="0">
                <a:latin typeface="Arial" charset="0"/>
              </a:rPr>
              <a:t>Clarifies </a:t>
            </a:r>
            <a:r>
              <a:rPr lang="en-US" sz="2200" dirty="0">
                <a:latin typeface="Arial" charset="0"/>
              </a:rPr>
              <a:t>and reinforces </a:t>
            </a:r>
            <a:r>
              <a:rPr lang="en-US" sz="2200" dirty="0" smtClean="0">
                <a:latin typeface="Arial" charset="0"/>
              </a:rPr>
              <a:t>requirement for lot-specific EVTs on cartons and bills of lading, and adds the </a:t>
            </a:r>
            <a:r>
              <a:rPr lang="en-US" sz="2200" dirty="0">
                <a:latin typeface="Arial" charset="0"/>
              </a:rPr>
              <a:t>new 550°F maximum kettle temperature.  This provision improves the reliability of package </a:t>
            </a:r>
            <a:r>
              <a:rPr lang="en-US" sz="2200" dirty="0" smtClean="0">
                <a:latin typeface="Arial" charset="0"/>
              </a:rPr>
              <a:t>labeling.</a:t>
            </a:r>
            <a:endParaRPr lang="en-US" sz="2200" dirty="0">
              <a:latin typeface="Arial" charset="0"/>
            </a:endParaRPr>
          </a:p>
          <a:p>
            <a:pPr marL="457200" indent="-457200" eaLnBrk="1" hangingPunct="1">
              <a:lnSpc>
                <a:spcPct val="80000"/>
              </a:lnSpc>
              <a:spcBef>
                <a:spcPct val="0"/>
              </a:spcBef>
              <a:spcAft>
                <a:spcPts val="600"/>
              </a:spcAft>
              <a:defRPr/>
            </a:pPr>
            <a:endParaRPr lang="en-US" sz="2200" dirty="0" smtClean="0">
              <a:latin typeface="Arial" charset="0"/>
            </a:endParaRPr>
          </a:p>
        </p:txBody>
      </p:sp>
      <p:sp>
        <p:nvSpPr>
          <p:cNvPr id="7174" name="Rectangle 6"/>
          <p:cNvSpPr>
            <a:spLocks noChangeArrowheads="1"/>
          </p:cNvSpPr>
          <p:nvPr/>
        </p:nvSpPr>
        <p:spPr bwMode="auto">
          <a:xfrm>
            <a:off x="3505200" y="0"/>
            <a:ext cx="5638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2000" b="1" dirty="0">
              <a:solidFill>
                <a:schemeClr val="bg1"/>
              </a:solidFill>
              <a:latin typeface="Arial" panose="020B0604020202020204" pitchFamily="34" charset="0"/>
            </a:endParaRPr>
          </a:p>
        </p:txBody>
      </p:sp>
      <p:sp>
        <p:nvSpPr>
          <p:cNvPr id="9" name="Slide Number Placeholder 8"/>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13AD6BF-7412-4A78-A8E9-D64FDEEAE104}" type="slidenum">
              <a:rPr lang="en-US" altLang="en-US" sz="1200">
                <a:solidFill>
                  <a:srgbClr val="898989"/>
                </a:solidFill>
              </a:rPr>
              <a:pPr eaLnBrk="1" hangingPunct="1"/>
              <a:t>5</a:t>
            </a:fld>
            <a:endParaRPr lang="en-US" altLang="en-US" sz="1200" dirty="0">
              <a:solidFill>
                <a:srgbClr val="898989"/>
              </a:solidFill>
            </a:endParaRPr>
          </a:p>
        </p:txBody>
      </p:sp>
    </p:spTree>
    <p:extLst>
      <p:ext uri="{BB962C8B-B14F-4D97-AF65-F5344CB8AC3E}">
        <p14:creationId xmlns:p14="http://schemas.microsoft.com/office/powerpoint/2010/main" val="208255695"/>
      </p:ext>
    </p:extLst>
  </p:cSld>
  <p:clrMapOvr>
    <a:masterClrMapping/>
  </p:clrMapOvr>
  <p:transition spd="med">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400" dirty="0">
              <a:latin typeface="Arial" panose="020B0604020202020204" pitchFamily="34" charset="0"/>
            </a:endParaRPr>
          </a:p>
        </p:txBody>
      </p:sp>
      <p:sp>
        <p:nvSpPr>
          <p:cNvPr id="7171"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a:latin typeface="Arial" panose="020B0604020202020204" pitchFamily="34" charset="0"/>
            </a:endParaRPr>
          </a:p>
        </p:txBody>
      </p:sp>
      <p:sp>
        <p:nvSpPr>
          <p:cNvPr id="603140" name="Rectangle 4"/>
          <p:cNvSpPr>
            <a:spLocks noGrp="1" noChangeArrowheads="1"/>
          </p:cNvSpPr>
          <p:nvPr>
            <p:ph type="title" idx="4294967295"/>
          </p:nvPr>
        </p:nvSpPr>
        <p:spPr>
          <a:xfrm>
            <a:off x="457200" y="71942"/>
            <a:ext cx="8229600" cy="503238"/>
          </a:xfrm>
        </p:spPr>
        <p:txBody>
          <a:bodyPr anchor="t">
            <a:normAutofit fontScale="90000"/>
          </a:bodyPr>
          <a:lstStyle/>
          <a:p>
            <a:pPr eaLnBrk="1" hangingPunct="1">
              <a:defRPr/>
            </a:pPr>
            <a:r>
              <a:rPr lang="en-US" sz="2900" b="1" dirty="0">
                <a:solidFill>
                  <a:srgbClr val="C00000"/>
                </a:solidFill>
                <a:latin typeface="Arial" charset="0"/>
              </a:rPr>
              <a:t>Asphalt Fumes Update</a:t>
            </a:r>
            <a:endParaRPr lang="en-US" sz="2900" b="1" dirty="0" smtClean="0">
              <a:solidFill>
                <a:srgbClr val="C00000"/>
              </a:solidFill>
              <a:latin typeface="Arial" charset="0"/>
            </a:endParaRPr>
          </a:p>
        </p:txBody>
      </p:sp>
      <p:sp>
        <p:nvSpPr>
          <p:cNvPr id="6149" name="Rectangle 3"/>
          <p:cNvSpPr>
            <a:spLocks noGrp="1" noChangeArrowheads="1"/>
          </p:cNvSpPr>
          <p:nvPr>
            <p:ph idx="4294967295"/>
          </p:nvPr>
        </p:nvSpPr>
        <p:spPr>
          <a:xfrm>
            <a:off x="457200" y="580953"/>
            <a:ext cx="8229600" cy="5664272"/>
          </a:xfrm>
          <a:solidFill>
            <a:srgbClr val="FFFFFF"/>
          </a:solidFill>
        </p:spPr>
        <p:txBody>
          <a:bodyPr/>
          <a:lstStyle/>
          <a:p>
            <a:pPr marL="0" indent="0" algn="ctr" eaLnBrk="1" hangingPunct="1">
              <a:lnSpc>
                <a:spcPct val="80000"/>
              </a:lnSpc>
              <a:spcBef>
                <a:spcPct val="0"/>
              </a:spcBef>
              <a:spcAft>
                <a:spcPts val="600"/>
              </a:spcAft>
              <a:buNone/>
              <a:defRPr/>
            </a:pPr>
            <a:r>
              <a:rPr lang="en-US" sz="2200" b="1" u="sng" dirty="0" smtClean="0">
                <a:latin typeface="Arial" charset="0"/>
              </a:rPr>
              <a:t>Communications</a:t>
            </a:r>
            <a:r>
              <a:rPr lang="en-US" sz="2200" dirty="0" smtClean="0">
                <a:latin typeface="Arial" charset="0"/>
              </a:rPr>
              <a:t>:</a:t>
            </a:r>
          </a:p>
          <a:p>
            <a:pPr marL="0" indent="0" algn="ctr" eaLnBrk="1" hangingPunct="1">
              <a:lnSpc>
                <a:spcPct val="80000"/>
              </a:lnSpc>
              <a:spcBef>
                <a:spcPct val="0"/>
              </a:spcBef>
              <a:spcAft>
                <a:spcPts val="1200"/>
              </a:spcAft>
              <a:buNone/>
              <a:defRPr/>
            </a:pPr>
            <a:r>
              <a:rPr lang="en-US" sz="2200" b="1" u="sng" dirty="0" smtClean="0">
                <a:latin typeface="Arial" charset="0"/>
              </a:rPr>
              <a:t>Hot Roofing Fact Sheets</a:t>
            </a:r>
          </a:p>
          <a:p>
            <a:pPr marL="457200" indent="-457200" eaLnBrk="1" hangingPunct="1">
              <a:lnSpc>
                <a:spcPct val="80000"/>
              </a:lnSpc>
              <a:spcBef>
                <a:spcPct val="0"/>
              </a:spcBef>
              <a:spcAft>
                <a:spcPts val="1200"/>
              </a:spcAft>
              <a:defRPr/>
            </a:pPr>
            <a:r>
              <a:rPr lang="en-US" sz="2200" dirty="0" smtClean="0">
                <a:latin typeface="Arial" charset="0"/>
              </a:rPr>
              <a:t>Hot Roofing </a:t>
            </a:r>
            <a:r>
              <a:rPr lang="en-US" sz="2200" dirty="0">
                <a:latin typeface="Arial" charset="0"/>
              </a:rPr>
              <a:t>Fact Sheets </a:t>
            </a:r>
            <a:r>
              <a:rPr lang="en-US" sz="2200" dirty="0" smtClean="0">
                <a:latin typeface="Arial" charset="0"/>
              </a:rPr>
              <a:t>were identified as a priority shortly after the IARC decision was announced in 2011.  The effort had been in suspension for several years while ARMA and NRCA engaged in an extended effort to develop a common position on kettle and application temperatures.</a:t>
            </a:r>
          </a:p>
          <a:p>
            <a:pPr marL="457200" indent="-457200" eaLnBrk="1" hangingPunct="1">
              <a:lnSpc>
                <a:spcPct val="80000"/>
              </a:lnSpc>
              <a:spcBef>
                <a:spcPct val="0"/>
              </a:spcBef>
              <a:spcAft>
                <a:spcPts val="1200"/>
              </a:spcAft>
              <a:defRPr/>
            </a:pPr>
            <a:r>
              <a:rPr lang="en-US" sz="2200" dirty="0" smtClean="0">
                <a:latin typeface="Arial" charset="0"/>
              </a:rPr>
              <a:t>Since D312 has now been amended, the Fact Sheets have been revised to incorporate both the ASTM changes and the Gradient findings.  This makes it possible to place the IAR</a:t>
            </a:r>
            <a:r>
              <a:rPr lang="en-US" sz="2200" dirty="0">
                <a:latin typeface="Arial" charset="0"/>
              </a:rPr>
              <a:t>C</a:t>
            </a:r>
            <a:r>
              <a:rPr lang="en-US" sz="2200" dirty="0" smtClean="0">
                <a:latin typeface="Arial" charset="0"/>
              </a:rPr>
              <a:t> Group 2A (“probably carcinogenic”) finding for worker exposures to oxidized asphalt and its emissions during roofing into a positive context.</a:t>
            </a:r>
          </a:p>
          <a:p>
            <a:pPr marL="457200" indent="-457200" eaLnBrk="1" hangingPunct="1">
              <a:lnSpc>
                <a:spcPct val="80000"/>
              </a:lnSpc>
              <a:spcBef>
                <a:spcPct val="0"/>
              </a:spcBef>
              <a:spcAft>
                <a:spcPts val="1200"/>
              </a:spcAft>
              <a:defRPr/>
            </a:pPr>
            <a:r>
              <a:rPr lang="en-US" sz="2200" dirty="0" smtClean="0">
                <a:latin typeface="Arial" charset="0"/>
              </a:rPr>
              <a:t>The key message is that BURA and other hot-applied asphalt roofing products can be safely used if effective temperature and available exposure controls are utilized for asphalts meeting D312-15 specs.</a:t>
            </a:r>
          </a:p>
          <a:p>
            <a:pPr marL="457200" indent="-457200" eaLnBrk="1" hangingPunct="1">
              <a:lnSpc>
                <a:spcPct val="80000"/>
              </a:lnSpc>
              <a:spcBef>
                <a:spcPct val="0"/>
              </a:spcBef>
              <a:spcAft>
                <a:spcPts val="1200"/>
              </a:spcAft>
              <a:defRPr/>
            </a:pPr>
            <a:r>
              <a:rPr lang="en-US" sz="2200" dirty="0" smtClean="0">
                <a:latin typeface="Arial" charset="0"/>
              </a:rPr>
              <a:t>ARMA and NRCA staff have largely completed their work and we hope to have association approvals within the next month or two.</a:t>
            </a:r>
          </a:p>
        </p:txBody>
      </p:sp>
      <p:sp>
        <p:nvSpPr>
          <p:cNvPr id="7174" name="Rectangle 6"/>
          <p:cNvSpPr>
            <a:spLocks noChangeArrowheads="1"/>
          </p:cNvSpPr>
          <p:nvPr/>
        </p:nvSpPr>
        <p:spPr bwMode="auto">
          <a:xfrm>
            <a:off x="3505200" y="0"/>
            <a:ext cx="5638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2000" b="1" dirty="0">
              <a:solidFill>
                <a:schemeClr val="bg1"/>
              </a:solidFill>
              <a:latin typeface="Arial" panose="020B0604020202020204" pitchFamily="34" charset="0"/>
            </a:endParaRPr>
          </a:p>
        </p:txBody>
      </p:sp>
      <p:sp>
        <p:nvSpPr>
          <p:cNvPr id="9" name="Slide Number Placeholder 8"/>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13AD6BF-7412-4A78-A8E9-D64FDEEAE104}" type="slidenum">
              <a:rPr lang="en-US" altLang="en-US" sz="1200">
                <a:solidFill>
                  <a:srgbClr val="898989"/>
                </a:solidFill>
              </a:rPr>
              <a:pPr eaLnBrk="1" hangingPunct="1"/>
              <a:t>6</a:t>
            </a:fld>
            <a:endParaRPr lang="en-US" altLang="en-US" sz="1200" dirty="0">
              <a:solidFill>
                <a:srgbClr val="898989"/>
              </a:solidFill>
            </a:endParaRPr>
          </a:p>
        </p:txBody>
      </p:sp>
    </p:spTree>
    <p:extLst>
      <p:ext uri="{BB962C8B-B14F-4D97-AF65-F5344CB8AC3E}">
        <p14:creationId xmlns:p14="http://schemas.microsoft.com/office/powerpoint/2010/main" val="776200054"/>
      </p:ext>
    </p:extLst>
  </p:cSld>
  <p:clrMapOvr>
    <a:masterClrMapping/>
  </p:clrMapOvr>
  <p:transition spd="med">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400" dirty="0">
              <a:latin typeface="Arial" panose="020B0604020202020204" pitchFamily="34" charset="0"/>
            </a:endParaRPr>
          </a:p>
        </p:txBody>
      </p:sp>
      <p:sp>
        <p:nvSpPr>
          <p:cNvPr id="7171"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a:latin typeface="Arial" panose="020B0604020202020204" pitchFamily="34" charset="0"/>
            </a:endParaRPr>
          </a:p>
        </p:txBody>
      </p:sp>
      <p:sp>
        <p:nvSpPr>
          <p:cNvPr id="603140" name="Rectangle 4"/>
          <p:cNvSpPr>
            <a:spLocks noGrp="1" noChangeArrowheads="1"/>
          </p:cNvSpPr>
          <p:nvPr>
            <p:ph type="title" idx="4294967295"/>
          </p:nvPr>
        </p:nvSpPr>
        <p:spPr>
          <a:xfrm>
            <a:off x="457200" y="228600"/>
            <a:ext cx="8229600" cy="503238"/>
          </a:xfrm>
        </p:spPr>
        <p:txBody>
          <a:bodyPr anchor="t">
            <a:normAutofit fontScale="90000"/>
          </a:bodyPr>
          <a:lstStyle/>
          <a:p>
            <a:pPr eaLnBrk="1" hangingPunct="1">
              <a:defRPr/>
            </a:pPr>
            <a:r>
              <a:rPr lang="en-US" sz="2900" b="1" dirty="0" smtClean="0">
                <a:solidFill>
                  <a:srgbClr val="C00000"/>
                </a:solidFill>
                <a:latin typeface="Arial" charset="0"/>
              </a:rPr>
              <a:t>Communications</a:t>
            </a:r>
          </a:p>
        </p:txBody>
      </p:sp>
      <p:sp>
        <p:nvSpPr>
          <p:cNvPr id="6149" name="Rectangle 3"/>
          <p:cNvSpPr>
            <a:spLocks noGrp="1" noChangeArrowheads="1"/>
          </p:cNvSpPr>
          <p:nvPr>
            <p:ph idx="4294967295"/>
          </p:nvPr>
        </p:nvSpPr>
        <p:spPr>
          <a:xfrm>
            <a:off x="457200" y="949325"/>
            <a:ext cx="8229600" cy="5407025"/>
          </a:xfrm>
          <a:solidFill>
            <a:srgbClr val="FFFFFF"/>
          </a:solidFill>
        </p:spPr>
        <p:txBody>
          <a:bodyPr/>
          <a:lstStyle/>
          <a:p>
            <a:pPr marL="0" indent="0" algn="ctr" eaLnBrk="1" hangingPunct="1">
              <a:lnSpc>
                <a:spcPct val="80000"/>
              </a:lnSpc>
              <a:spcBef>
                <a:spcPct val="0"/>
              </a:spcBef>
              <a:spcAft>
                <a:spcPts val="600"/>
              </a:spcAft>
              <a:buNone/>
              <a:defRPr/>
            </a:pPr>
            <a:r>
              <a:rPr lang="en-US" sz="2200" b="1" u="sng" dirty="0">
                <a:latin typeface="Arial" charset="0"/>
              </a:rPr>
              <a:t>Communications</a:t>
            </a:r>
            <a:r>
              <a:rPr lang="en-US" sz="2200" dirty="0">
                <a:latin typeface="Arial" charset="0"/>
              </a:rPr>
              <a:t>:</a:t>
            </a:r>
          </a:p>
          <a:p>
            <a:pPr marL="609600" indent="-609600" algn="ctr" eaLnBrk="1" hangingPunct="1">
              <a:lnSpc>
                <a:spcPct val="80000"/>
              </a:lnSpc>
              <a:spcBef>
                <a:spcPct val="0"/>
              </a:spcBef>
              <a:spcAft>
                <a:spcPts val="1200"/>
              </a:spcAft>
              <a:buFont typeface="Arial" charset="0"/>
              <a:buNone/>
              <a:defRPr/>
            </a:pPr>
            <a:r>
              <a:rPr lang="en-US" sz="2100" b="1" u="sng" dirty="0">
                <a:latin typeface="Arial" charset="0"/>
              </a:rPr>
              <a:t>Non-Technical Summary of the QRA</a:t>
            </a:r>
          </a:p>
          <a:p>
            <a:pPr marL="457200" indent="-457200" eaLnBrk="1" hangingPunct="1">
              <a:lnSpc>
                <a:spcPct val="80000"/>
              </a:lnSpc>
              <a:spcBef>
                <a:spcPct val="0"/>
              </a:spcBef>
              <a:spcAft>
                <a:spcPts val="1200"/>
              </a:spcAft>
              <a:buFont typeface="Arial" charset="0"/>
              <a:buChar char="•"/>
              <a:defRPr/>
            </a:pPr>
            <a:r>
              <a:rPr lang="en-US" sz="2200" dirty="0">
                <a:latin typeface="Arial" charset="0"/>
              </a:rPr>
              <a:t>ARMA and NRCA have agreed to </a:t>
            </a:r>
            <a:r>
              <a:rPr lang="en-US" sz="2200" dirty="0" smtClean="0">
                <a:latin typeface="Arial" charset="0"/>
              </a:rPr>
              <a:t>publish </a:t>
            </a:r>
            <a:r>
              <a:rPr lang="en-US" sz="2200" dirty="0">
                <a:latin typeface="Arial" charset="0"/>
              </a:rPr>
              <a:t>a non-technical summary of the risk assessment for lay audiences such as roofers, contractors, manufacturing plant workers, specifiers and customers, etc.</a:t>
            </a:r>
          </a:p>
          <a:p>
            <a:pPr marL="457200" indent="-457200" eaLnBrk="1" hangingPunct="1">
              <a:lnSpc>
                <a:spcPct val="80000"/>
              </a:lnSpc>
              <a:spcBef>
                <a:spcPct val="0"/>
              </a:spcBef>
              <a:spcAft>
                <a:spcPts val="1200"/>
              </a:spcAft>
              <a:buFont typeface="Arial" charset="0"/>
              <a:buChar char="•"/>
              <a:defRPr/>
            </a:pPr>
            <a:r>
              <a:rPr lang="en-US" sz="2200" dirty="0">
                <a:latin typeface="Arial" charset="0"/>
              </a:rPr>
              <a:t>The </a:t>
            </a:r>
            <a:r>
              <a:rPr lang="en-US" sz="2200" dirty="0" smtClean="0">
                <a:latin typeface="Arial" charset="0"/>
              </a:rPr>
              <a:t>paper will be submitted </a:t>
            </a:r>
            <a:r>
              <a:rPr lang="en-US" sz="2200" dirty="0">
                <a:latin typeface="Arial" charset="0"/>
              </a:rPr>
              <a:t>the paper in time for publication </a:t>
            </a:r>
            <a:r>
              <a:rPr lang="en-US" sz="2200" dirty="0" smtClean="0">
                <a:latin typeface="Arial" charset="0"/>
              </a:rPr>
              <a:t>in the February </a:t>
            </a:r>
            <a:r>
              <a:rPr lang="en-US" sz="2200" dirty="0">
                <a:latin typeface="Arial" charset="0"/>
              </a:rPr>
              <a:t>2016 issue of </a:t>
            </a:r>
            <a:r>
              <a:rPr lang="en-US" sz="2200" i="1" u="sng" dirty="0">
                <a:latin typeface="Arial" charset="0"/>
              </a:rPr>
              <a:t>Professional Roofing</a:t>
            </a:r>
            <a:r>
              <a:rPr lang="en-US" sz="2200" dirty="0">
                <a:latin typeface="Arial" charset="0"/>
              </a:rPr>
              <a:t>, which will draw attention to the Gradient findings during the next Roofing Expo.</a:t>
            </a:r>
          </a:p>
          <a:p>
            <a:pPr marL="0" indent="0" algn="ctr" eaLnBrk="1" hangingPunct="1">
              <a:lnSpc>
                <a:spcPct val="80000"/>
              </a:lnSpc>
              <a:spcBef>
                <a:spcPct val="0"/>
              </a:spcBef>
              <a:spcAft>
                <a:spcPts val="1200"/>
              </a:spcAft>
              <a:buNone/>
              <a:defRPr/>
            </a:pPr>
            <a:r>
              <a:rPr lang="en-US" sz="2200" b="1" u="sng" dirty="0" smtClean="0">
                <a:latin typeface="Arial" charset="0"/>
              </a:rPr>
              <a:t>Roofing Perspectives Update</a:t>
            </a:r>
            <a:endParaRPr lang="en-US" sz="2200" dirty="0" smtClean="0">
              <a:latin typeface="Arial" charset="0"/>
            </a:endParaRPr>
          </a:p>
          <a:p>
            <a:pPr marL="457200" indent="-457200" eaLnBrk="1" hangingPunct="1">
              <a:lnSpc>
                <a:spcPct val="80000"/>
              </a:lnSpc>
              <a:spcBef>
                <a:spcPct val="0"/>
              </a:spcBef>
              <a:spcAft>
                <a:spcPts val="1200"/>
              </a:spcAft>
              <a:defRPr/>
            </a:pPr>
            <a:r>
              <a:rPr lang="en-US" sz="2200" dirty="0" smtClean="0">
                <a:latin typeface="Arial" charset="0"/>
              </a:rPr>
              <a:t>As previously reported, the 2</a:t>
            </a:r>
            <a:r>
              <a:rPr lang="en-US" sz="2200" baseline="30000" dirty="0" smtClean="0">
                <a:latin typeface="Arial" charset="0"/>
              </a:rPr>
              <a:t>nd</a:t>
            </a:r>
            <a:r>
              <a:rPr lang="en-US" sz="2200" dirty="0" smtClean="0">
                <a:latin typeface="Arial" charset="0"/>
              </a:rPr>
              <a:t> (2011) edition of the Roofing Perspectives is being updated.  We expect this effort to resume in earnest once the Gradient paper is accepted, and hope to circulate a draft for review within ARMA within the next two months or so, depending on what happens with the Gradient paper.</a:t>
            </a:r>
          </a:p>
        </p:txBody>
      </p:sp>
      <p:sp>
        <p:nvSpPr>
          <p:cNvPr id="7174" name="Rectangle 6"/>
          <p:cNvSpPr>
            <a:spLocks noChangeArrowheads="1"/>
          </p:cNvSpPr>
          <p:nvPr/>
        </p:nvSpPr>
        <p:spPr bwMode="auto">
          <a:xfrm>
            <a:off x="3505200" y="0"/>
            <a:ext cx="5638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2000" b="1" dirty="0">
              <a:solidFill>
                <a:schemeClr val="bg1"/>
              </a:solidFill>
              <a:latin typeface="Arial" panose="020B0604020202020204" pitchFamily="34" charset="0"/>
            </a:endParaRPr>
          </a:p>
        </p:txBody>
      </p:sp>
      <p:sp>
        <p:nvSpPr>
          <p:cNvPr id="9" name="Slide Number Placeholder 8"/>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13AD6BF-7412-4A78-A8E9-D64FDEEAE104}" type="slidenum">
              <a:rPr lang="en-US" altLang="en-US" sz="1200">
                <a:solidFill>
                  <a:srgbClr val="898989"/>
                </a:solidFill>
              </a:rPr>
              <a:pPr eaLnBrk="1" hangingPunct="1"/>
              <a:t>7</a:t>
            </a:fld>
            <a:endParaRPr lang="en-US" altLang="en-US" sz="1200" dirty="0">
              <a:solidFill>
                <a:srgbClr val="898989"/>
              </a:solidFill>
            </a:endParaRPr>
          </a:p>
        </p:txBody>
      </p:sp>
    </p:spTree>
    <p:extLst>
      <p:ext uri="{BB962C8B-B14F-4D97-AF65-F5344CB8AC3E}">
        <p14:creationId xmlns:p14="http://schemas.microsoft.com/office/powerpoint/2010/main" val="1702395219"/>
      </p:ext>
    </p:extLst>
  </p:cSld>
  <p:clrMapOvr>
    <a:masterClrMapping/>
  </p:clrMapOvr>
  <p:transition spd="med">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400" dirty="0">
              <a:latin typeface="Arial" panose="020B0604020202020204" pitchFamily="34" charset="0"/>
            </a:endParaRPr>
          </a:p>
        </p:txBody>
      </p:sp>
      <p:sp>
        <p:nvSpPr>
          <p:cNvPr id="6147"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a:latin typeface="Arial" panose="020B0604020202020204" pitchFamily="34" charset="0"/>
            </a:endParaRPr>
          </a:p>
        </p:txBody>
      </p:sp>
      <p:sp>
        <p:nvSpPr>
          <p:cNvPr id="603140" name="Rectangle 4"/>
          <p:cNvSpPr>
            <a:spLocks noGrp="1" noChangeArrowheads="1"/>
          </p:cNvSpPr>
          <p:nvPr>
            <p:ph type="title" idx="4294967295"/>
          </p:nvPr>
        </p:nvSpPr>
        <p:spPr>
          <a:xfrm>
            <a:off x="457200" y="228600"/>
            <a:ext cx="8229600" cy="503238"/>
          </a:xfrm>
        </p:spPr>
        <p:txBody>
          <a:bodyPr anchor="t">
            <a:normAutofit fontScale="90000"/>
          </a:bodyPr>
          <a:lstStyle/>
          <a:p>
            <a:pPr eaLnBrk="1" hangingPunct="1">
              <a:defRPr/>
            </a:pPr>
            <a:r>
              <a:rPr lang="en-US" sz="2900" b="1" dirty="0" smtClean="0">
                <a:solidFill>
                  <a:srgbClr val="C00000"/>
                </a:solidFill>
                <a:latin typeface="Arial" charset="0"/>
              </a:rPr>
              <a:t>Silica Update</a:t>
            </a:r>
          </a:p>
        </p:txBody>
      </p:sp>
      <p:sp>
        <p:nvSpPr>
          <p:cNvPr id="6149" name="Rectangle 3"/>
          <p:cNvSpPr>
            <a:spLocks noGrp="1" noChangeArrowheads="1"/>
          </p:cNvSpPr>
          <p:nvPr>
            <p:ph idx="4294967295"/>
          </p:nvPr>
        </p:nvSpPr>
        <p:spPr>
          <a:xfrm>
            <a:off x="457200" y="762000"/>
            <a:ext cx="8229600" cy="5594350"/>
          </a:xfrm>
          <a:solidFill>
            <a:srgbClr val="FFFFFF"/>
          </a:solidFill>
        </p:spPr>
        <p:txBody>
          <a:bodyPr/>
          <a:lstStyle/>
          <a:p>
            <a:pPr marL="0" indent="0" algn="ctr">
              <a:buNone/>
              <a:defRPr/>
            </a:pPr>
            <a:r>
              <a:rPr lang="en-US" sz="2200" b="1" u="sng" dirty="0" smtClean="0">
                <a:latin typeface="Arial" panose="020B0604020202020204" pitchFamily="34" charset="0"/>
                <a:cs typeface="Arial" panose="020B0604020202020204" pitchFamily="34" charset="0"/>
              </a:rPr>
              <a:t>Rulemaking Status</a:t>
            </a:r>
          </a:p>
          <a:p>
            <a:pPr marL="457200" indent="-457200">
              <a:defRPr/>
            </a:pPr>
            <a:r>
              <a:rPr lang="en-US" sz="2200" dirty="0" smtClean="0">
                <a:latin typeface="Arial" panose="020B0604020202020204" pitchFamily="34" charset="0"/>
                <a:cs typeface="Arial" panose="020B0604020202020204" pitchFamily="34" charset="0"/>
              </a:rPr>
              <a:t>OSHA’s September 2013 proposal would </a:t>
            </a:r>
            <a:r>
              <a:rPr lang="en-US" sz="2200" dirty="0">
                <a:latin typeface="Arial" panose="020B0604020202020204" pitchFamily="34" charset="0"/>
                <a:cs typeface="Arial" panose="020B0604020202020204" pitchFamily="34" charset="0"/>
              </a:rPr>
              <a:t>lower the </a:t>
            </a:r>
            <a:r>
              <a:rPr lang="en-US" sz="2200" dirty="0" smtClean="0">
                <a:latin typeface="Arial" panose="020B0604020202020204" pitchFamily="34" charset="0"/>
                <a:cs typeface="Arial" panose="020B0604020202020204" pitchFamily="34" charset="0"/>
              </a:rPr>
              <a:t>silica PEL </a:t>
            </a:r>
            <a:r>
              <a:rPr lang="en-US" sz="2200" dirty="0">
                <a:latin typeface="Arial" panose="020B0604020202020204" pitchFamily="34" charset="0"/>
                <a:cs typeface="Arial" panose="020B0604020202020204" pitchFamily="34" charset="0"/>
              </a:rPr>
              <a:t>by about one-half, to 50 ug/m</a:t>
            </a:r>
            <a:r>
              <a:rPr lang="en-US" sz="2200" baseline="30000" dirty="0">
                <a:latin typeface="Arial" panose="020B0604020202020204" pitchFamily="34" charset="0"/>
                <a:cs typeface="Arial" panose="020B0604020202020204" pitchFamily="34" charset="0"/>
              </a:rPr>
              <a:t>3</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require </a:t>
            </a:r>
            <a:r>
              <a:rPr lang="en-US" sz="2200" dirty="0">
                <a:latin typeface="Arial" panose="020B0604020202020204" pitchFamily="34" charset="0"/>
                <a:cs typeface="Arial" panose="020B0604020202020204" pitchFamily="34" charset="0"/>
              </a:rPr>
              <a:t>primary reliance on engineering </a:t>
            </a:r>
            <a:r>
              <a:rPr lang="en-US" sz="2200" dirty="0" smtClean="0">
                <a:latin typeface="Arial" panose="020B0604020202020204" pitchFamily="34" charset="0"/>
                <a:cs typeface="Arial" panose="020B0604020202020204" pitchFamily="34" charset="0"/>
              </a:rPr>
              <a:t>controls, and impose ancillary requirements typically seen in comprehensive OSHA health standards.</a:t>
            </a:r>
          </a:p>
          <a:p>
            <a:pPr marL="457200" indent="-457200">
              <a:defRPr/>
            </a:pPr>
            <a:r>
              <a:rPr lang="en-US" sz="2200" dirty="0">
                <a:latin typeface="Arial" panose="020B0604020202020204" pitchFamily="34" charset="0"/>
                <a:cs typeface="Arial" panose="020B0604020202020204" pitchFamily="34" charset="0"/>
              </a:rPr>
              <a:t>As expected, the proposal has been highly controversial and generated a huge factual record. Record closed August 2014</a:t>
            </a:r>
          </a:p>
          <a:p>
            <a:pPr marL="457200" indent="-457200">
              <a:defRPr/>
            </a:pPr>
            <a:r>
              <a:rPr lang="en-US" sz="2200" dirty="0">
                <a:latin typeface="Arial" panose="020B0604020202020204" pitchFamily="34" charset="0"/>
                <a:cs typeface="Arial" panose="020B0604020202020204" pitchFamily="34" charset="0"/>
              </a:rPr>
              <a:t>OSHA has committed to finalizing the standard before the end of the current administration, but its ability to follow through is unclear because of the complexity of the rulemaking and record, continuing submissions by major industry and labor groups, and </a:t>
            </a:r>
            <a:r>
              <a:rPr lang="en-US" sz="2200" dirty="0" smtClean="0">
                <a:latin typeface="Arial" panose="020B0604020202020204" pitchFamily="34" charset="0"/>
                <a:cs typeface="Arial" panose="020B0604020202020204" pitchFamily="34" charset="0"/>
              </a:rPr>
              <a:t>potential legislative maneuvering.</a:t>
            </a:r>
            <a:endParaRPr lang="en-US" sz="2200" dirty="0">
              <a:latin typeface="Arial" panose="020B0604020202020204" pitchFamily="34" charset="0"/>
              <a:cs typeface="Arial" panose="020B0604020202020204" pitchFamily="34" charset="0"/>
            </a:endParaRPr>
          </a:p>
          <a:p>
            <a:pPr marL="457200" indent="-457200">
              <a:defRPr/>
            </a:pPr>
            <a:r>
              <a:rPr lang="en-US" sz="2200" dirty="0" smtClean="0">
                <a:latin typeface="Arial" panose="020B0604020202020204" pitchFamily="34" charset="0"/>
                <a:cs typeface="Arial" panose="020B0604020202020204" pitchFamily="34" charset="0"/>
              </a:rPr>
              <a:t>OSHA’s public statements show increasing confidence that the final standard will be issued before end-2016. Whenever </a:t>
            </a:r>
            <a:r>
              <a:rPr lang="en-US" sz="2200" dirty="0">
                <a:latin typeface="Arial" panose="020B0604020202020204" pitchFamily="34" charset="0"/>
                <a:cs typeface="Arial" panose="020B0604020202020204" pitchFamily="34" charset="0"/>
              </a:rPr>
              <a:t>OSHA takes final action, litigation is certain to follow</a:t>
            </a:r>
            <a:r>
              <a:rPr lang="en-US" sz="2200" dirty="0" smtClean="0">
                <a:latin typeface="Arial" panose="020B0604020202020204" pitchFamily="34" charset="0"/>
                <a:cs typeface="Arial" panose="020B0604020202020204" pitchFamily="34" charset="0"/>
              </a:rPr>
              <a:t>.</a:t>
            </a:r>
          </a:p>
          <a:p>
            <a:pPr>
              <a:defRPr/>
            </a:pPr>
            <a:endParaRPr lang="en-US" sz="2200" dirty="0">
              <a:latin typeface="Arial" panose="020B0604020202020204" pitchFamily="34" charset="0"/>
              <a:cs typeface="Arial" panose="020B0604020202020204" pitchFamily="34" charset="0"/>
            </a:endParaRPr>
          </a:p>
          <a:p>
            <a:pPr marL="457200" indent="-457200" eaLnBrk="1" hangingPunct="1">
              <a:lnSpc>
                <a:spcPct val="80000"/>
              </a:lnSpc>
              <a:spcBef>
                <a:spcPct val="0"/>
              </a:spcBef>
              <a:spcAft>
                <a:spcPts val="1200"/>
              </a:spcAft>
              <a:buFontTx/>
              <a:buChar char="•"/>
              <a:defRPr/>
            </a:pPr>
            <a:endParaRPr lang="en-US" sz="2200" dirty="0" smtClean="0">
              <a:latin typeface="Arial" panose="020B0604020202020204" pitchFamily="34" charset="0"/>
              <a:cs typeface="Arial" panose="020B0604020202020204" pitchFamily="34" charset="0"/>
            </a:endParaRPr>
          </a:p>
          <a:p>
            <a:pPr marL="457200" indent="-457200" eaLnBrk="1" hangingPunct="1">
              <a:lnSpc>
                <a:spcPct val="80000"/>
              </a:lnSpc>
              <a:spcBef>
                <a:spcPct val="0"/>
              </a:spcBef>
              <a:spcAft>
                <a:spcPts val="1200"/>
              </a:spcAft>
              <a:buFontTx/>
              <a:buChar char="•"/>
              <a:defRPr/>
            </a:pPr>
            <a:endParaRPr lang="en-US" sz="2200" dirty="0" smtClean="0">
              <a:latin typeface="Arial" panose="020B0604020202020204" pitchFamily="34" charset="0"/>
              <a:cs typeface="Arial" panose="020B0604020202020204" pitchFamily="34" charset="0"/>
            </a:endParaRPr>
          </a:p>
        </p:txBody>
      </p:sp>
      <p:sp>
        <p:nvSpPr>
          <p:cNvPr id="6150" name="Rectangle 6"/>
          <p:cNvSpPr>
            <a:spLocks noChangeArrowheads="1"/>
          </p:cNvSpPr>
          <p:nvPr/>
        </p:nvSpPr>
        <p:spPr bwMode="auto">
          <a:xfrm>
            <a:off x="3505200" y="0"/>
            <a:ext cx="5638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2000" b="1" dirty="0">
              <a:solidFill>
                <a:schemeClr val="bg1"/>
              </a:solidFill>
              <a:latin typeface="Arial" panose="020B0604020202020204" pitchFamily="34" charset="0"/>
            </a:endParaRPr>
          </a:p>
        </p:txBody>
      </p:sp>
      <p:sp>
        <p:nvSpPr>
          <p:cNvPr id="6151"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AD84C7B-B39C-4AB7-B1A4-7C4CBDD4E532}" type="slidenum">
              <a:rPr lang="en-US" altLang="en-US" sz="1200">
                <a:solidFill>
                  <a:srgbClr val="898989"/>
                </a:solidFill>
                <a:latin typeface="Times New Roman" panose="02020603050405020304" pitchFamily="18" charset="0"/>
              </a:rPr>
              <a:pPr>
                <a:spcBef>
                  <a:spcPct val="0"/>
                </a:spcBef>
                <a:buFontTx/>
                <a:buNone/>
              </a:pPr>
              <a:t>8</a:t>
            </a:fld>
            <a:endParaRPr lang="en-US" altLang="en-US" sz="1200" dirty="0">
              <a:solidFill>
                <a:srgbClr val="898989"/>
              </a:solidFill>
              <a:latin typeface="Times New Roman" panose="02020603050405020304" pitchFamily="18" charset="0"/>
            </a:endParaRPr>
          </a:p>
        </p:txBody>
      </p:sp>
    </p:spTree>
    <p:extLst>
      <p:ext uri="{BB962C8B-B14F-4D97-AF65-F5344CB8AC3E}">
        <p14:creationId xmlns:p14="http://schemas.microsoft.com/office/powerpoint/2010/main" val="3023661494"/>
      </p:ext>
    </p:extLst>
  </p:cSld>
  <p:clrMapOvr>
    <a:masterClrMapping/>
  </p:clrMapOvr>
  <p:transition spd="med">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400" dirty="0">
              <a:latin typeface="Arial" panose="020B0604020202020204" pitchFamily="34" charset="0"/>
            </a:endParaRPr>
          </a:p>
        </p:txBody>
      </p:sp>
      <p:sp>
        <p:nvSpPr>
          <p:cNvPr id="6147"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a:latin typeface="Arial" panose="020B0604020202020204" pitchFamily="34" charset="0"/>
            </a:endParaRPr>
          </a:p>
        </p:txBody>
      </p:sp>
      <p:sp>
        <p:nvSpPr>
          <p:cNvPr id="603140" name="Rectangle 4"/>
          <p:cNvSpPr>
            <a:spLocks noGrp="1" noChangeArrowheads="1"/>
          </p:cNvSpPr>
          <p:nvPr>
            <p:ph type="title" idx="4294967295"/>
          </p:nvPr>
        </p:nvSpPr>
        <p:spPr>
          <a:xfrm>
            <a:off x="457200" y="228600"/>
            <a:ext cx="8229600" cy="503238"/>
          </a:xfrm>
        </p:spPr>
        <p:txBody>
          <a:bodyPr anchor="t">
            <a:normAutofit fontScale="90000"/>
          </a:bodyPr>
          <a:lstStyle/>
          <a:p>
            <a:pPr eaLnBrk="1" hangingPunct="1">
              <a:defRPr/>
            </a:pPr>
            <a:r>
              <a:rPr lang="en-US" sz="2900" b="1" dirty="0" smtClean="0">
                <a:solidFill>
                  <a:srgbClr val="C00000"/>
                </a:solidFill>
                <a:latin typeface="Arial" charset="0"/>
              </a:rPr>
              <a:t>Silica Update</a:t>
            </a:r>
          </a:p>
        </p:txBody>
      </p:sp>
      <p:sp>
        <p:nvSpPr>
          <p:cNvPr id="6149" name="Rectangle 3"/>
          <p:cNvSpPr>
            <a:spLocks noGrp="1" noChangeArrowheads="1"/>
          </p:cNvSpPr>
          <p:nvPr>
            <p:ph idx="4294967295"/>
          </p:nvPr>
        </p:nvSpPr>
        <p:spPr>
          <a:xfrm>
            <a:off x="457200" y="762000"/>
            <a:ext cx="8229600" cy="5594350"/>
          </a:xfrm>
          <a:solidFill>
            <a:srgbClr val="FFFFFF"/>
          </a:solidFill>
        </p:spPr>
        <p:txBody>
          <a:bodyPr/>
          <a:lstStyle/>
          <a:p>
            <a:pPr marL="0" indent="0" algn="ctr">
              <a:spcAft>
                <a:spcPts val="1200"/>
              </a:spcAft>
              <a:buNone/>
              <a:defRPr/>
            </a:pPr>
            <a:r>
              <a:rPr lang="en-US" sz="2200" b="1" u="sng" dirty="0" smtClean="0">
                <a:latin typeface="Arial" panose="020B0604020202020204" pitchFamily="34" charset="0"/>
                <a:cs typeface="Arial" panose="020B0604020202020204" pitchFamily="34" charset="0"/>
              </a:rPr>
              <a:t>Proposed Medical </a:t>
            </a:r>
            <a:r>
              <a:rPr lang="en-US" sz="2200" b="1" u="sng" dirty="0">
                <a:latin typeface="Arial" panose="020B0604020202020204" pitchFamily="34" charset="0"/>
                <a:cs typeface="Arial" panose="020B0604020202020204" pitchFamily="34" charset="0"/>
              </a:rPr>
              <a:t>Surveillance </a:t>
            </a:r>
            <a:r>
              <a:rPr lang="en-US" sz="2200" b="1" u="sng" dirty="0" smtClean="0">
                <a:latin typeface="Arial" panose="020B0604020202020204" pitchFamily="34" charset="0"/>
                <a:cs typeface="Arial" panose="020B0604020202020204" pitchFamily="34" charset="0"/>
              </a:rPr>
              <a:t>Provisions</a:t>
            </a:r>
            <a:endParaRPr lang="en-US" sz="2200" b="1" u="sng" dirty="0">
              <a:latin typeface="Arial" panose="020B0604020202020204" pitchFamily="34" charset="0"/>
              <a:cs typeface="Arial" panose="020B0604020202020204" pitchFamily="34" charset="0"/>
            </a:endParaRPr>
          </a:p>
          <a:p>
            <a:pPr marL="457200" indent="-457200" eaLnBrk="1" hangingPunct="1">
              <a:lnSpc>
                <a:spcPct val="80000"/>
              </a:lnSpc>
              <a:spcBef>
                <a:spcPct val="0"/>
              </a:spcBef>
              <a:spcAft>
                <a:spcPts val="1200"/>
              </a:spcAft>
              <a:buFontTx/>
              <a:buChar char="•"/>
              <a:defRPr/>
            </a:pPr>
            <a:r>
              <a:rPr lang="en-US" sz="2200" dirty="0" smtClean="0">
                <a:latin typeface="Arial" panose="020B0604020202020204" pitchFamily="34" charset="0"/>
                <a:cs typeface="Arial" panose="020B0604020202020204" pitchFamily="34" charset="0"/>
              </a:rPr>
              <a:t>Required annually for workers exposed above the PEL for ≥ 30 days/year.</a:t>
            </a:r>
          </a:p>
          <a:p>
            <a:pPr marL="457200" indent="-457200" eaLnBrk="1" hangingPunct="1">
              <a:lnSpc>
                <a:spcPct val="80000"/>
              </a:lnSpc>
              <a:spcBef>
                <a:spcPct val="0"/>
              </a:spcBef>
              <a:spcAft>
                <a:spcPts val="1200"/>
              </a:spcAft>
              <a:buFontTx/>
              <a:buChar char="•"/>
              <a:defRPr/>
            </a:pPr>
            <a:r>
              <a:rPr lang="en-US" sz="2200" dirty="0" smtClean="0">
                <a:latin typeface="Arial" panose="020B0604020202020204" pitchFamily="34" charset="0"/>
                <a:cs typeface="Arial" panose="020B0604020202020204" pitchFamily="34" charset="0"/>
              </a:rPr>
              <a:t>Performed </a:t>
            </a:r>
            <a:r>
              <a:rPr lang="en-US" sz="2200" dirty="0">
                <a:latin typeface="Arial" panose="020B0604020202020204" pitchFamily="34" charset="0"/>
                <a:cs typeface="Arial" panose="020B0604020202020204" pitchFamily="34" charset="0"/>
              </a:rPr>
              <a:t>by a physician or other licensed health care professional (PLHCP). The term ‘‘</a:t>
            </a:r>
            <a:r>
              <a:rPr lang="en-US" sz="2200" dirty="0" smtClean="0">
                <a:latin typeface="Arial" panose="020B0604020202020204" pitchFamily="34" charset="0"/>
                <a:cs typeface="Arial" panose="020B0604020202020204" pitchFamily="34" charset="0"/>
              </a:rPr>
              <a:t>PLHCP’’ refers </a:t>
            </a:r>
            <a:r>
              <a:rPr lang="en-US" sz="2200" dirty="0">
                <a:latin typeface="Arial" panose="020B0604020202020204" pitchFamily="34" charset="0"/>
                <a:cs typeface="Arial" panose="020B0604020202020204" pitchFamily="34" charset="0"/>
              </a:rPr>
              <a:t>to </a:t>
            </a:r>
            <a:r>
              <a:rPr lang="en-US" sz="2200" dirty="0" smtClean="0">
                <a:latin typeface="Arial" panose="020B0604020202020204" pitchFamily="34" charset="0"/>
                <a:cs typeface="Arial" panose="020B0604020202020204" pitchFamily="34" charset="0"/>
              </a:rPr>
              <a:t>those who are allowed by state law to provide some </a:t>
            </a:r>
            <a:r>
              <a:rPr lang="en-US" sz="2200" dirty="0">
                <a:latin typeface="Arial" panose="020B0604020202020204" pitchFamily="34" charset="0"/>
                <a:cs typeface="Arial" panose="020B0604020202020204" pitchFamily="34" charset="0"/>
              </a:rPr>
              <a:t>or all of </a:t>
            </a:r>
            <a:r>
              <a:rPr lang="en-US" sz="2200" dirty="0" smtClean="0">
                <a:latin typeface="Arial" panose="020B0604020202020204" pitchFamily="34" charset="0"/>
                <a:cs typeface="Arial" panose="020B0604020202020204" pitchFamily="34" charset="0"/>
              </a:rPr>
              <a:t>the services </a:t>
            </a:r>
            <a:r>
              <a:rPr lang="en-US" sz="2200" dirty="0">
                <a:latin typeface="Arial" panose="020B0604020202020204" pitchFamily="34" charset="0"/>
                <a:cs typeface="Arial" panose="020B0604020202020204" pitchFamily="34" charset="0"/>
              </a:rPr>
              <a:t>required by the </a:t>
            </a:r>
            <a:r>
              <a:rPr lang="en-US" sz="2200" dirty="0" smtClean="0">
                <a:latin typeface="Arial" panose="020B0604020202020204" pitchFamily="34" charset="0"/>
                <a:cs typeface="Arial" panose="020B0604020202020204" pitchFamily="34" charset="0"/>
              </a:rPr>
              <a:t>standard</a:t>
            </a:r>
          </a:p>
          <a:p>
            <a:pPr marL="457200" indent="-457200" eaLnBrk="1" hangingPunct="1">
              <a:lnSpc>
                <a:spcPct val="80000"/>
              </a:lnSpc>
              <a:spcBef>
                <a:spcPct val="0"/>
              </a:spcBef>
              <a:spcAft>
                <a:spcPts val="1200"/>
              </a:spcAft>
              <a:buFontTx/>
              <a:buChar char="•"/>
              <a:defRPr/>
            </a:pPr>
            <a:r>
              <a:rPr lang="en-US" sz="2200" u="sng" dirty="0" smtClean="0">
                <a:latin typeface="Arial" panose="020B0604020202020204" pitchFamily="34" charset="0"/>
                <a:cs typeface="Arial" panose="020B0604020202020204" pitchFamily="34" charset="0"/>
              </a:rPr>
              <a:t>Initial (baseline) </a:t>
            </a:r>
            <a:r>
              <a:rPr lang="en-US" sz="2200" u="sng" dirty="0">
                <a:latin typeface="Arial" panose="020B0604020202020204" pitchFamily="34" charset="0"/>
                <a:cs typeface="Arial" panose="020B0604020202020204" pitchFamily="34" charset="0"/>
              </a:rPr>
              <a:t>exam </a:t>
            </a:r>
            <a:r>
              <a:rPr lang="en-US" sz="2200" dirty="0">
                <a:latin typeface="Arial" panose="020B0604020202020204" pitchFamily="34" charset="0"/>
                <a:cs typeface="Arial" panose="020B0604020202020204" pitchFamily="34" charset="0"/>
              </a:rPr>
              <a:t>within 30 </a:t>
            </a:r>
            <a:r>
              <a:rPr lang="en-US" sz="2200" dirty="0" smtClean="0">
                <a:latin typeface="Arial" panose="020B0604020202020204" pitchFamily="34" charset="0"/>
                <a:cs typeface="Arial" panose="020B0604020202020204" pitchFamily="34" charset="0"/>
              </a:rPr>
              <a:t>days after </a:t>
            </a:r>
            <a:r>
              <a:rPr lang="en-US" sz="2200" dirty="0">
                <a:latin typeface="Arial" panose="020B0604020202020204" pitchFamily="34" charset="0"/>
                <a:cs typeface="Arial" panose="020B0604020202020204" pitchFamily="34" charset="0"/>
              </a:rPr>
              <a:t>initial assignment, unless </a:t>
            </a:r>
            <a:r>
              <a:rPr lang="en-US" sz="2200" dirty="0" smtClean="0">
                <a:latin typeface="Arial" panose="020B0604020202020204" pitchFamily="34" charset="0"/>
                <a:cs typeface="Arial" panose="020B0604020202020204" pitchFamily="34" charset="0"/>
              </a:rPr>
              <a:t>the employee </a:t>
            </a:r>
            <a:r>
              <a:rPr lang="en-US" sz="2200" dirty="0">
                <a:latin typeface="Arial" panose="020B0604020202020204" pitchFamily="34" charset="0"/>
                <a:cs typeface="Arial" panose="020B0604020202020204" pitchFamily="34" charset="0"/>
              </a:rPr>
              <a:t>has received </a:t>
            </a:r>
            <a:r>
              <a:rPr lang="en-US" sz="2200" dirty="0" smtClean="0">
                <a:latin typeface="Arial" panose="020B0604020202020204" pitchFamily="34" charset="0"/>
                <a:cs typeface="Arial" panose="020B0604020202020204" pitchFamily="34" charset="0"/>
              </a:rPr>
              <a:t>a compliant medical examination within the last </a:t>
            </a:r>
            <a:r>
              <a:rPr lang="en-US" sz="2200" dirty="0">
                <a:latin typeface="Arial" panose="020B0604020202020204" pitchFamily="34" charset="0"/>
                <a:cs typeface="Arial" panose="020B0604020202020204" pitchFamily="34" charset="0"/>
              </a:rPr>
              <a:t>three years</a:t>
            </a:r>
            <a:r>
              <a:rPr lang="en-US" sz="2200" dirty="0" smtClean="0">
                <a:latin typeface="Arial" panose="020B0604020202020204" pitchFamily="34" charset="0"/>
                <a:cs typeface="Arial" panose="020B0604020202020204" pitchFamily="34" charset="0"/>
              </a:rPr>
              <a:t>. Elements:</a:t>
            </a:r>
          </a:p>
          <a:p>
            <a:pPr marL="914400" indent="-457200" eaLnBrk="1" hangingPunct="1">
              <a:lnSpc>
                <a:spcPct val="80000"/>
              </a:lnSpc>
              <a:spcBef>
                <a:spcPct val="0"/>
              </a:spcBef>
              <a:spcAft>
                <a:spcPts val="1200"/>
              </a:spcAft>
              <a:buFont typeface="Wingdings 3" panose="05040102010807070707" pitchFamily="18" charset="2"/>
              <a:buChar char="&quot;"/>
              <a:defRPr/>
            </a:pPr>
            <a:r>
              <a:rPr lang="en-US" sz="2200" dirty="0" smtClean="0">
                <a:latin typeface="Arial" panose="020B0604020202020204" pitchFamily="34" charset="0"/>
                <a:cs typeface="Arial" panose="020B0604020202020204" pitchFamily="34" charset="0"/>
              </a:rPr>
              <a:t>Medical and work history</a:t>
            </a:r>
          </a:p>
          <a:p>
            <a:pPr marL="914400" indent="-457200" eaLnBrk="1" hangingPunct="1">
              <a:lnSpc>
                <a:spcPct val="80000"/>
              </a:lnSpc>
              <a:spcBef>
                <a:spcPct val="0"/>
              </a:spcBef>
              <a:spcAft>
                <a:spcPts val="1200"/>
              </a:spcAft>
              <a:buFont typeface="Wingdings 3" panose="05040102010807070707" pitchFamily="18" charset="2"/>
              <a:buChar char="&quot;"/>
              <a:defRPr/>
            </a:pPr>
            <a:r>
              <a:rPr lang="en-US" sz="2200" dirty="0" smtClean="0">
                <a:latin typeface="Arial" panose="020B0604020202020204" pitchFamily="34" charset="0"/>
                <a:cs typeface="Arial" panose="020B0604020202020204" pitchFamily="34" charset="0"/>
              </a:rPr>
              <a:t>Physical exam</a:t>
            </a:r>
          </a:p>
          <a:p>
            <a:pPr marL="914400" indent="-457200" eaLnBrk="1" hangingPunct="1">
              <a:lnSpc>
                <a:spcPct val="80000"/>
              </a:lnSpc>
              <a:spcBef>
                <a:spcPct val="0"/>
              </a:spcBef>
              <a:spcAft>
                <a:spcPts val="1200"/>
              </a:spcAft>
              <a:buFont typeface="Wingdings 3" panose="05040102010807070707" pitchFamily="18" charset="2"/>
              <a:buChar char="&quot;"/>
              <a:defRPr/>
            </a:pPr>
            <a:r>
              <a:rPr lang="en-US" sz="2200" dirty="0" smtClean="0">
                <a:latin typeface="Arial" panose="020B0604020202020204" pitchFamily="34" charset="0"/>
                <a:cs typeface="Arial" panose="020B0604020202020204" pitchFamily="34" charset="0"/>
              </a:rPr>
              <a:t>Chest X-ray interpreted </a:t>
            </a:r>
            <a:r>
              <a:rPr lang="en-US" sz="2200" dirty="0">
                <a:latin typeface="Arial" panose="020B0604020202020204" pitchFamily="34" charset="0"/>
                <a:cs typeface="Arial" panose="020B0604020202020204" pitchFamily="34" charset="0"/>
              </a:rPr>
              <a:t>by a </a:t>
            </a:r>
            <a:r>
              <a:rPr lang="en-US" sz="2200" dirty="0" smtClean="0">
                <a:latin typeface="Arial" panose="020B0604020202020204" pitchFamily="34" charset="0"/>
                <a:cs typeface="Arial" panose="020B0604020202020204" pitchFamily="34" charset="0"/>
              </a:rPr>
              <a:t>NIOSH-certified ‘‘</a:t>
            </a:r>
            <a:r>
              <a:rPr lang="en-US" sz="2200" dirty="0">
                <a:latin typeface="Arial" panose="020B0604020202020204" pitchFamily="34" charset="0"/>
                <a:cs typeface="Arial" panose="020B0604020202020204" pitchFamily="34" charset="0"/>
              </a:rPr>
              <a:t>B’’ </a:t>
            </a:r>
            <a:r>
              <a:rPr lang="en-US" sz="2200" dirty="0" smtClean="0">
                <a:latin typeface="Arial" panose="020B0604020202020204" pitchFamily="34" charset="0"/>
                <a:cs typeface="Arial" panose="020B0604020202020204" pitchFamily="34" charset="0"/>
              </a:rPr>
              <a:t>reader</a:t>
            </a:r>
          </a:p>
          <a:p>
            <a:pPr marL="914400" indent="-457200" eaLnBrk="1" hangingPunct="1">
              <a:lnSpc>
                <a:spcPct val="80000"/>
              </a:lnSpc>
              <a:spcBef>
                <a:spcPct val="0"/>
              </a:spcBef>
              <a:spcAft>
                <a:spcPts val="1200"/>
              </a:spcAft>
              <a:buFont typeface="Wingdings 3" panose="05040102010807070707" pitchFamily="18" charset="2"/>
              <a:buChar char="&quot;"/>
              <a:defRPr/>
            </a:pPr>
            <a:r>
              <a:rPr lang="en-US" sz="2200" dirty="0" smtClean="0">
                <a:latin typeface="Arial" panose="020B0604020202020204" pitchFamily="34" charset="0"/>
                <a:cs typeface="Arial" panose="020B0604020202020204" pitchFamily="34" charset="0"/>
              </a:rPr>
              <a:t>FVC and FEV</a:t>
            </a:r>
            <a:r>
              <a:rPr lang="en-US" sz="2200" baseline="-25000" dirty="0" smtClean="0">
                <a:latin typeface="Arial" panose="020B0604020202020204" pitchFamily="34" charset="0"/>
                <a:cs typeface="Arial" panose="020B0604020202020204" pitchFamily="34" charset="0"/>
              </a:rPr>
              <a:t>1</a:t>
            </a:r>
            <a:r>
              <a:rPr lang="en-US" sz="2200" dirty="0" smtClean="0">
                <a:latin typeface="Arial" panose="020B0604020202020204" pitchFamily="34" charset="0"/>
                <a:cs typeface="Arial" panose="020B0604020202020204" pitchFamily="34" charset="0"/>
              </a:rPr>
              <a:t> pulmonary function tests administered by </a:t>
            </a:r>
            <a:r>
              <a:rPr lang="en-US" sz="2200" dirty="0">
                <a:latin typeface="Arial" panose="020B0604020202020204" pitchFamily="34" charset="0"/>
                <a:cs typeface="Arial" panose="020B0604020202020204" pitchFamily="34" charset="0"/>
              </a:rPr>
              <a:t>a NIOSH-certified </a:t>
            </a:r>
            <a:r>
              <a:rPr lang="en-US" sz="2200" dirty="0" smtClean="0">
                <a:latin typeface="Arial" panose="020B0604020202020204" pitchFamily="34" charset="0"/>
                <a:cs typeface="Arial" panose="020B0604020202020204" pitchFamily="34" charset="0"/>
              </a:rPr>
              <a:t>spirometry technician</a:t>
            </a:r>
          </a:p>
          <a:p>
            <a:pPr marL="914400" indent="-457200" eaLnBrk="1" hangingPunct="1">
              <a:lnSpc>
                <a:spcPct val="80000"/>
              </a:lnSpc>
              <a:spcBef>
                <a:spcPct val="0"/>
              </a:spcBef>
              <a:spcAft>
                <a:spcPts val="1200"/>
              </a:spcAft>
              <a:buFont typeface="Wingdings 3" panose="05040102010807070707" pitchFamily="18" charset="2"/>
              <a:buChar char="&quot;"/>
              <a:defRPr/>
            </a:pPr>
            <a:r>
              <a:rPr lang="en-US" sz="2200" dirty="0" smtClean="0">
                <a:latin typeface="Arial" panose="020B0604020202020204" pitchFamily="34" charset="0"/>
                <a:cs typeface="Arial" panose="020B0604020202020204" pitchFamily="34" charset="0"/>
              </a:rPr>
              <a:t>Testing for latent TB</a:t>
            </a:r>
            <a:endParaRPr lang="en-US" sz="2200" dirty="0" smtClean="0">
              <a:latin typeface="Arial" panose="020B0604020202020204" pitchFamily="34" charset="0"/>
              <a:cs typeface="Arial" panose="020B0604020202020204" pitchFamily="34" charset="0"/>
            </a:endParaRPr>
          </a:p>
        </p:txBody>
      </p:sp>
      <p:sp>
        <p:nvSpPr>
          <p:cNvPr id="6150" name="Rectangle 6"/>
          <p:cNvSpPr>
            <a:spLocks noChangeArrowheads="1"/>
          </p:cNvSpPr>
          <p:nvPr/>
        </p:nvSpPr>
        <p:spPr bwMode="auto">
          <a:xfrm>
            <a:off x="3505200" y="0"/>
            <a:ext cx="5638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2000" b="1" dirty="0">
              <a:solidFill>
                <a:schemeClr val="bg1"/>
              </a:solidFill>
              <a:latin typeface="Arial" panose="020B0604020202020204" pitchFamily="34" charset="0"/>
            </a:endParaRPr>
          </a:p>
        </p:txBody>
      </p:sp>
      <p:sp>
        <p:nvSpPr>
          <p:cNvPr id="6151"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AD84C7B-B39C-4AB7-B1A4-7C4CBDD4E532}" type="slidenum">
              <a:rPr lang="en-US" altLang="en-US" sz="1200">
                <a:solidFill>
                  <a:srgbClr val="898989"/>
                </a:solidFill>
                <a:latin typeface="Times New Roman" panose="02020603050405020304" pitchFamily="18" charset="0"/>
              </a:rPr>
              <a:pPr>
                <a:spcBef>
                  <a:spcPct val="0"/>
                </a:spcBef>
                <a:buFontTx/>
                <a:buNone/>
              </a:pPr>
              <a:t>9</a:t>
            </a:fld>
            <a:endParaRPr lang="en-US" altLang="en-US" sz="1200" dirty="0">
              <a:solidFill>
                <a:srgbClr val="898989"/>
              </a:solidFill>
              <a:latin typeface="Times New Roman" panose="02020603050405020304" pitchFamily="18" charset="0"/>
            </a:endParaRPr>
          </a:p>
        </p:txBody>
      </p:sp>
    </p:spTree>
    <p:extLst>
      <p:ext uri="{BB962C8B-B14F-4D97-AF65-F5344CB8AC3E}">
        <p14:creationId xmlns:p14="http://schemas.microsoft.com/office/powerpoint/2010/main" val="3779256235"/>
      </p:ext>
    </p:extLst>
  </p:cSld>
  <p:clrMapOvr>
    <a:masterClrMapping/>
  </p:clrMapOvr>
  <p:transition spd="med">
    <p:zoom dir="in"/>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0</TotalTime>
  <Words>2532</Words>
  <Application>Microsoft Office PowerPoint</Application>
  <PresentationFormat>On-screen Show (4:3)</PresentationFormat>
  <Paragraphs>251</Paragraphs>
  <Slides>22</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Times New Roman</vt:lpstr>
      <vt:lpstr>Wingdings 3</vt:lpstr>
      <vt:lpstr>Office Theme</vt:lpstr>
      <vt:lpstr>Privileged and Confidential Attorney Work Product and Attorney-Client Communication</vt:lpstr>
      <vt:lpstr>Topics</vt:lpstr>
      <vt:lpstr>Asphalt Fumes Update</vt:lpstr>
      <vt:lpstr>Asphalt Fumes Update</vt:lpstr>
      <vt:lpstr>Asphalt Fumes Update</vt:lpstr>
      <vt:lpstr>Asphalt Fumes Update</vt:lpstr>
      <vt:lpstr>Communications</vt:lpstr>
      <vt:lpstr>Silica Update</vt:lpstr>
      <vt:lpstr>Silica Update</vt:lpstr>
      <vt:lpstr>Silica Update</vt:lpstr>
      <vt:lpstr>Silica Update</vt:lpstr>
      <vt:lpstr>Prop 65</vt:lpstr>
      <vt:lpstr>Prop 65</vt:lpstr>
      <vt:lpstr>Prop 65</vt:lpstr>
      <vt:lpstr>Prop 65</vt:lpstr>
      <vt:lpstr>OSHA Update</vt:lpstr>
      <vt:lpstr>OSHA Update</vt:lpstr>
      <vt:lpstr>OSHA Update</vt:lpstr>
      <vt:lpstr>OSHA Update</vt:lpstr>
      <vt:lpstr>OSHA Update</vt:lpstr>
      <vt:lpstr>OSHA Update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Privileged and Confidential Attorney Work Product and Attorney-Client Communication</dc:title>
  <dc:creator/>
  <cp:lastModifiedBy/>
  <cp:revision>12</cp:revision>
  <dcterms:created xsi:type="dcterms:W3CDTF">2011-05-11T12:41:47Z</dcterms:created>
  <dcterms:modified xsi:type="dcterms:W3CDTF">2015-08-27T15:05:40Z</dcterms:modified>
</cp:coreProperties>
</file>